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80" r:id="rId2"/>
    <p:sldId id="260" r:id="rId3"/>
    <p:sldId id="347" r:id="rId4"/>
    <p:sldId id="348" r:id="rId5"/>
    <p:sldId id="354" r:id="rId6"/>
    <p:sldId id="349" r:id="rId7"/>
    <p:sldId id="355" r:id="rId8"/>
    <p:sldId id="350" r:id="rId9"/>
    <p:sldId id="351" r:id="rId10"/>
    <p:sldId id="362" r:id="rId11"/>
    <p:sldId id="352" r:id="rId12"/>
    <p:sldId id="353" r:id="rId13"/>
    <p:sldId id="357" r:id="rId14"/>
    <p:sldId id="358" r:id="rId15"/>
    <p:sldId id="359" r:id="rId16"/>
    <p:sldId id="360" r:id="rId17"/>
    <p:sldId id="361" r:id="rId18"/>
    <p:sldId id="363" r:id="rId19"/>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EEF6"/>
    <a:srgbClr val="EAF2FA"/>
    <a:srgbClr val="FFFFFF"/>
    <a:srgbClr val="CC0000"/>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밝은 스타일 1 - 강조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보통 스타일 2 - 강조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4660"/>
  </p:normalViewPr>
  <p:slideViewPr>
    <p:cSldViewPr snapToGrid="0">
      <p:cViewPr varScale="1">
        <p:scale>
          <a:sx n="82" d="100"/>
          <a:sy n="82" d="100"/>
        </p:scale>
        <p:origin x="634" y="29"/>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2840CD-381E-4BBE-9AB0-20FFAE353398}" type="datetimeFigureOut">
              <a:rPr lang="ko-KR" altLang="en-US" smtClean="0"/>
              <a:t>2023-06-26</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7EB907-3474-4CF6-950C-E809043FAE88}" type="slidenum">
              <a:rPr lang="ko-KR" altLang="en-US" smtClean="0"/>
              <a:t>‹#›</a:t>
            </a:fld>
            <a:endParaRPr lang="ko-KR" altLang="en-US"/>
          </a:p>
        </p:txBody>
      </p:sp>
    </p:spTree>
    <p:extLst>
      <p:ext uri="{BB962C8B-B14F-4D97-AF65-F5344CB8AC3E}">
        <p14:creationId xmlns:p14="http://schemas.microsoft.com/office/powerpoint/2010/main" val="1357083574"/>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p:cNvSpPr>
            <a:spLocks noGrp="1"/>
          </p:cNvSpPr>
          <p:nvPr>
            <p:ph type="dt" sz="half" idx="10"/>
          </p:nvPr>
        </p:nvSpPr>
        <p:spPr/>
        <p:txBody>
          <a:bodyPr/>
          <a:lstStyle/>
          <a:p>
            <a:fld id="{34CE0200-D74E-482D-A00E-CC6DBA9C1CF1}" type="datetimeFigureOut">
              <a:rPr lang="ko-KR" altLang="en-US" smtClean="0"/>
              <a:t>2023-06-26</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E681BBF-EE23-40F9-AC71-598CAE72C8B0}" type="slidenum">
              <a:rPr lang="ko-KR" altLang="en-US" smtClean="0"/>
              <a:t>‹#›</a:t>
            </a:fld>
            <a:endParaRPr lang="ko-KR" altLang="en-US"/>
          </a:p>
        </p:txBody>
      </p:sp>
    </p:spTree>
    <p:extLst>
      <p:ext uri="{BB962C8B-B14F-4D97-AF65-F5344CB8AC3E}">
        <p14:creationId xmlns:p14="http://schemas.microsoft.com/office/powerpoint/2010/main" val="2621121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34CE0200-D74E-482D-A00E-CC6DBA9C1CF1}" type="datetimeFigureOut">
              <a:rPr lang="ko-KR" altLang="en-US" smtClean="0"/>
              <a:t>2023-06-26</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E681BBF-EE23-40F9-AC71-598CAE72C8B0}" type="slidenum">
              <a:rPr lang="ko-KR" altLang="en-US" smtClean="0"/>
              <a:t>‹#›</a:t>
            </a:fld>
            <a:endParaRPr lang="ko-KR" altLang="en-US"/>
          </a:p>
        </p:txBody>
      </p:sp>
      <p:sp>
        <p:nvSpPr>
          <p:cNvPr id="8" name="직사각형 7">
            <a:extLst>
              <a:ext uri="{FF2B5EF4-FFF2-40B4-BE49-F238E27FC236}">
                <a16:creationId xmlns:a16="http://schemas.microsoft.com/office/drawing/2014/main" id="{3266CFE8-0882-75A5-1B70-0ED2DEDA816B}"/>
              </a:ext>
            </a:extLst>
          </p:cNvPr>
          <p:cNvSpPr/>
          <p:nvPr userDrawn="1"/>
        </p:nvSpPr>
        <p:spPr>
          <a:xfrm>
            <a:off x="0" y="-1"/>
            <a:ext cx="12192000" cy="731521"/>
          </a:xfrm>
          <a:prstGeom prst="rect">
            <a:avLst/>
          </a:prstGeom>
          <a:solidFill>
            <a:schemeClr val="accent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9" name="직사각형 8">
            <a:extLst>
              <a:ext uri="{FF2B5EF4-FFF2-40B4-BE49-F238E27FC236}">
                <a16:creationId xmlns:a16="http://schemas.microsoft.com/office/drawing/2014/main" id="{DC06354E-D40F-0BAC-72D3-3E0BD25F2460}"/>
              </a:ext>
            </a:extLst>
          </p:cNvPr>
          <p:cNvSpPr/>
          <p:nvPr userDrawn="1"/>
        </p:nvSpPr>
        <p:spPr>
          <a:xfrm>
            <a:off x="0" y="6251842"/>
            <a:ext cx="12192000" cy="606158"/>
          </a:xfrm>
          <a:prstGeom prst="rect">
            <a:avLst/>
          </a:prstGeom>
          <a:solidFill>
            <a:schemeClr val="accent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Tree>
    <p:extLst>
      <p:ext uri="{BB962C8B-B14F-4D97-AF65-F5344CB8AC3E}">
        <p14:creationId xmlns:p14="http://schemas.microsoft.com/office/powerpoint/2010/main" val="453454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838200" y="365125"/>
            <a:ext cx="7734300"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34CE0200-D74E-482D-A00E-CC6DBA9C1CF1}" type="datetimeFigureOut">
              <a:rPr lang="ko-KR" altLang="en-US" smtClean="0"/>
              <a:t>2023-06-26</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E681BBF-EE23-40F9-AC71-598CAE72C8B0}" type="slidenum">
              <a:rPr lang="ko-KR" altLang="en-US" smtClean="0"/>
              <a:t>‹#›</a:t>
            </a:fld>
            <a:endParaRPr lang="ko-KR" altLang="en-US"/>
          </a:p>
        </p:txBody>
      </p:sp>
      <p:sp>
        <p:nvSpPr>
          <p:cNvPr id="8" name="직사각형 7">
            <a:extLst>
              <a:ext uri="{FF2B5EF4-FFF2-40B4-BE49-F238E27FC236}">
                <a16:creationId xmlns:a16="http://schemas.microsoft.com/office/drawing/2014/main" id="{DEE84E44-959A-30A5-DE7F-AA00AB58609E}"/>
              </a:ext>
            </a:extLst>
          </p:cNvPr>
          <p:cNvSpPr/>
          <p:nvPr userDrawn="1"/>
        </p:nvSpPr>
        <p:spPr>
          <a:xfrm>
            <a:off x="0" y="-1"/>
            <a:ext cx="12192000" cy="731521"/>
          </a:xfrm>
          <a:prstGeom prst="rect">
            <a:avLst/>
          </a:prstGeom>
          <a:solidFill>
            <a:schemeClr val="accent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9" name="직사각형 8">
            <a:extLst>
              <a:ext uri="{FF2B5EF4-FFF2-40B4-BE49-F238E27FC236}">
                <a16:creationId xmlns:a16="http://schemas.microsoft.com/office/drawing/2014/main" id="{9D7DCD03-B3A5-0567-28EC-EB691E31D1F9}"/>
              </a:ext>
            </a:extLst>
          </p:cNvPr>
          <p:cNvSpPr/>
          <p:nvPr userDrawn="1"/>
        </p:nvSpPr>
        <p:spPr>
          <a:xfrm>
            <a:off x="0" y="6251842"/>
            <a:ext cx="12192000" cy="606158"/>
          </a:xfrm>
          <a:prstGeom prst="rect">
            <a:avLst/>
          </a:prstGeom>
          <a:solidFill>
            <a:schemeClr val="accent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Tree>
    <p:extLst>
      <p:ext uri="{BB962C8B-B14F-4D97-AF65-F5344CB8AC3E}">
        <p14:creationId xmlns:p14="http://schemas.microsoft.com/office/powerpoint/2010/main" val="1393316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34CE0200-D74E-482D-A00E-CC6DBA9C1CF1}" type="datetimeFigureOut">
              <a:rPr lang="ko-KR" altLang="en-US" smtClean="0"/>
              <a:t>2023-06-26</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E681BBF-EE23-40F9-AC71-598CAE72C8B0}" type="slidenum">
              <a:rPr lang="ko-KR" altLang="en-US" smtClean="0"/>
              <a:t>‹#›</a:t>
            </a:fld>
            <a:endParaRPr lang="ko-KR" altLang="en-US"/>
          </a:p>
        </p:txBody>
      </p:sp>
      <p:sp>
        <p:nvSpPr>
          <p:cNvPr id="7" name="직사각형 6">
            <a:extLst>
              <a:ext uri="{FF2B5EF4-FFF2-40B4-BE49-F238E27FC236}">
                <a16:creationId xmlns:a16="http://schemas.microsoft.com/office/drawing/2014/main" id="{A029C2B4-58BB-15B9-2C03-A0A0B2621EAA}"/>
              </a:ext>
            </a:extLst>
          </p:cNvPr>
          <p:cNvSpPr/>
          <p:nvPr userDrawn="1"/>
        </p:nvSpPr>
        <p:spPr>
          <a:xfrm>
            <a:off x="0" y="-1"/>
            <a:ext cx="12192000" cy="731521"/>
          </a:xfrm>
          <a:prstGeom prst="rect">
            <a:avLst/>
          </a:prstGeom>
          <a:solidFill>
            <a:schemeClr val="accent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8" name="직사각형 7">
            <a:extLst>
              <a:ext uri="{FF2B5EF4-FFF2-40B4-BE49-F238E27FC236}">
                <a16:creationId xmlns:a16="http://schemas.microsoft.com/office/drawing/2014/main" id="{7EA09A8C-578D-01AA-78A4-FB9E61DCF62D}"/>
              </a:ext>
            </a:extLst>
          </p:cNvPr>
          <p:cNvSpPr/>
          <p:nvPr userDrawn="1"/>
        </p:nvSpPr>
        <p:spPr>
          <a:xfrm>
            <a:off x="0" y="6251842"/>
            <a:ext cx="12192000" cy="606158"/>
          </a:xfrm>
          <a:prstGeom prst="rect">
            <a:avLst/>
          </a:prstGeom>
          <a:solidFill>
            <a:schemeClr val="accent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pic>
        <p:nvPicPr>
          <p:cNvPr id="9" name="그림 8" descr="텍스트이(가) 표시된 사진&#10;&#10;자동 생성된 설명">
            <a:extLst>
              <a:ext uri="{FF2B5EF4-FFF2-40B4-BE49-F238E27FC236}">
                <a16:creationId xmlns:a16="http://schemas.microsoft.com/office/drawing/2014/main" id="{B46E1D28-9B54-B035-0582-D55EA645FC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6139930"/>
            <a:ext cx="2524123" cy="829982"/>
          </a:xfrm>
          <a:prstGeom prst="rect">
            <a:avLst/>
          </a:prstGeom>
        </p:spPr>
      </p:pic>
    </p:spTree>
    <p:extLst>
      <p:ext uri="{BB962C8B-B14F-4D97-AF65-F5344CB8AC3E}">
        <p14:creationId xmlns:p14="http://schemas.microsoft.com/office/powerpoint/2010/main" val="4106921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4" name="날짜 개체 틀 3"/>
          <p:cNvSpPr>
            <a:spLocks noGrp="1"/>
          </p:cNvSpPr>
          <p:nvPr>
            <p:ph type="dt" sz="half" idx="10"/>
          </p:nvPr>
        </p:nvSpPr>
        <p:spPr/>
        <p:txBody>
          <a:bodyPr/>
          <a:lstStyle/>
          <a:p>
            <a:fld id="{34CE0200-D74E-482D-A00E-CC6DBA9C1CF1}" type="datetimeFigureOut">
              <a:rPr lang="ko-KR" altLang="en-US" smtClean="0"/>
              <a:t>2023-06-26</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E681BBF-EE23-40F9-AC71-598CAE72C8B0}" type="slidenum">
              <a:rPr lang="ko-KR" altLang="en-US" smtClean="0"/>
              <a:t>‹#›</a:t>
            </a:fld>
            <a:endParaRPr lang="ko-KR" altLang="en-US"/>
          </a:p>
        </p:txBody>
      </p:sp>
      <p:sp>
        <p:nvSpPr>
          <p:cNvPr id="7" name="직사각형 6">
            <a:extLst>
              <a:ext uri="{FF2B5EF4-FFF2-40B4-BE49-F238E27FC236}">
                <a16:creationId xmlns:a16="http://schemas.microsoft.com/office/drawing/2014/main" id="{977C743F-0B48-A466-947E-6A4B94BFB593}"/>
              </a:ext>
            </a:extLst>
          </p:cNvPr>
          <p:cNvSpPr/>
          <p:nvPr userDrawn="1"/>
        </p:nvSpPr>
        <p:spPr>
          <a:xfrm>
            <a:off x="0" y="-1"/>
            <a:ext cx="12192000" cy="731521"/>
          </a:xfrm>
          <a:prstGeom prst="rect">
            <a:avLst/>
          </a:prstGeom>
          <a:solidFill>
            <a:schemeClr val="accent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8" name="직사각형 7">
            <a:extLst>
              <a:ext uri="{FF2B5EF4-FFF2-40B4-BE49-F238E27FC236}">
                <a16:creationId xmlns:a16="http://schemas.microsoft.com/office/drawing/2014/main" id="{F56BED2C-5D9A-1796-886D-9BA97E12912A}"/>
              </a:ext>
            </a:extLst>
          </p:cNvPr>
          <p:cNvSpPr/>
          <p:nvPr userDrawn="1"/>
        </p:nvSpPr>
        <p:spPr>
          <a:xfrm>
            <a:off x="0" y="6251842"/>
            <a:ext cx="12192000" cy="606158"/>
          </a:xfrm>
          <a:prstGeom prst="rect">
            <a:avLst/>
          </a:prstGeom>
          <a:solidFill>
            <a:schemeClr val="accent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Tree>
    <p:extLst>
      <p:ext uri="{BB962C8B-B14F-4D97-AF65-F5344CB8AC3E}">
        <p14:creationId xmlns:p14="http://schemas.microsoft.com/office/powerpoint/2010/main" val="3979749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838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72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34CE0200-D74E-482D-A00E-CC6DBA9C1CF1}" type="datetimeFigureOut">
              <a:rPr lang="ko-KR" altLang="en-US" smtClean="0"/>
              <a:t>2023-06-26</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AE681BBF-EE23-40F9-AC71-598CAE72C8B0}" type="slidenum">
              <a:rPr lang="ko-KR" altLang="en-US" smtClean="0"/>
              <a:t>‹#›</a:t>
            </a:fld>
            <a:endParaRPr lang="ko-KR" altLang="en-US"/>
          </a:p>
        </p:txBody>
      </p:sp>
      <p:sp>
        <p:nvSpPr>
          <p:cNvPr id="8" name="직사각형 7">
            <a:extLst>
              <a:ext uri="{FF2B5EF4-FFF2-40B4-BE49-F238E27FC236}">
                <a16:creationId xmlns:a16="http://schemas.microsoft.com/office/drawing/2014/main" id="{3BF7892E-E70F-5EC7-D42A-00BFF4AF1BAB}"/>
              </a:ext>
            </a:extLst>
          </p:cNvPr>
          <p:cNvSpPr/>
          <p:nvPr userDrawn="1"/>
        </p:nvSpPr>
        <p:spPr>
          <a:xfrm>
            <a:off x="0" y="-1"/>
            <a:ext cx="12192000" cy="731521"/>
          </a:xfrm>
          <a:prstGeom prst="rect">
            <a:avLst/>
          </a:prstGeom>
          <a:solidFill>
            <a:schemeClr val="accent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9" name="직사각형 8">
            <a:extLst>
              <a:ext uri="{FF2B5EF4-FFF2-40B4-BE49-F238E27FC236}">
                <a16:creationId xmlns:a16="http://schemas.microsoft.com/office/drawing/2014/main" id="{1FBCAA14-F791-07F6-0331-FD7171CAAF29}"/>
              </a:ext>
            </a:extLst>
          </p:cNvPr>
          <p:cNvSpPr/>
          <p:nvPr userDrawn="1"/>
        </p:nvSpPr>
        <p:spPr>
          <a:xfrm>
            <a:off x="0" y="6251842"/>
            <a:ext cx="12192000" cy="606158"/>
          </a:xfrm>
          <a:prstGeom prst="rect">
            <a:avLst/>
          </a:prstGeom>
          <a:solidFill>
            <a:schemeClr val="accent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Tree>
    <p:extLst>
      <p:ext uri="{BB962C8B-B14F-4D97-AF65-F5344CB8AC3E}">
        <p14:creationId xmlns:p14="http://schemas.microsoft.com/office/powerpoint/2010/main" val="4249538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내용 개체 틀 3"/>
          <p:cNvSpPr>
            <a:spLocks noGrp="1"/>
          </p:cNvSpPr>
          <p:nvPr>
            <p:ph sz="half" idx="2"/>
          </p:nvPr>
        </p:nvSpPr>
        <p:spPr>
          <a:xfrm>
            <a:off x="839788" y="2505075"/>
            <a:ext cx="5157787"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내용 개체 틀 5"/>
          <p:cNvSpPr>
            <a:spLocks noGrp="1"/>
          </p:cNvSpPr>
          <p:nvPr>
            <p:ph sz="quarter" idx="4"/>
          </p:nvPr>
        </p:nvSpPr>
        <p:spPr>
          <a:xfrm>
            <a:off x="6172200" y="2505075"/>
            <a:ext cx="5183188"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34CE0200-D74E-482D-A00E-CC6DBA9C1CF1}" type="datetimeFigureOut">
              <a:rPr lang="ko-KR" altLang="en-US" smtClean="0"/>
              <a:t>2023-06-26</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AE681BBF-EE23-40F9-AC71-598CAE72C8B0}" type="slidenum">
              <a:rPr lang="ko-KR" altLang="en-US" smtClean="0"/>
              <a:t>‹#›</a:t>
            </a:fld>
            <a:endParaRPr lang="ko-KR" altLang="en-US"/>
          </a:p>
        </p:txBody>
      </p:sp>
      <p:sp>
        <p:nvSpPr>
          <p:cNvPr id="10" name="직사각형 9">
            <a:extLst>
              <a:ext uri="{FF2B5EF4-FFF2-40B4-BE49-F238E27FC236}">
                <a16:creationId xmlns:a16="http://schemas.microsoft.com/office/drawing/2014/main" id="{67BD3CB5-28E1-88F1-C417-03EC4EF51957}"/>
              </a:ext>
            </a:extLst>
          </p:cNvPr>
          <p:cNvSpPr/>
          <p:nvPr userDrawn="1"/>
        </p:nvSpPr>
        <p:spPr>
          <a:xfrm>
            <a:off x="0" y="-1"/>
            <a:ext cx="12192000" cy="731521"/>
          </a:xfrm>
          <a:prstGeom prst="rect">
            <a:avLst/>
          </a:prstGeom>
          <a:solidFill>
            <a:schemeClr val="accent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11" name="직사각형 10">
            <a:extLst>
              <a:ext uri="{FF2B5EF4-FFF2-40B4-BE49-F238E27FC236}">
                <a16:creationId xmlns:a16="http://schemas.microsoft.com/office/drawing/2014/main" id="{2D5CCBB0-3742-143E-4E04-CA98E2409C52}"/>
              </a:ext>
            </a:extLst>
          </p:cNvPr>
          <p:cNvSpPr/>
          <p:nvPr userDrawn="1"/>
        </p:nvSpPr>
        <p:spPr>
          <a:xfrm>
            <a:off x="0" y="6251842"/>
            <a:ext cx="12192000" cy="606158"/>
          </a:xfrm>
          <a:prstGeom prst="rect">
            <a:avLst/>
          </a:prstGeom>
          <a:solidFill>
            <a:schemeClr val="accent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Tree>
    <p:extLst>
      <p:ext uri="{BB962C8B-B14F-4D97-AF65-F5344CB8AC3E}">
        <p14:creationId xmlns:p14="http://schemas.microsoft.com/office/powerpoint/2010/main" val="4133872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34CE0200-D74E-482D-A00E-CC6DBA9C1CF1}" type="datetimeFigureOut">
              <a:rPr lang="ko-KR" altLang="en-US" smtClean="0"/>
              <a:t>2023-06-26</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AE681BBF-EE23-40F9-AC71-598CAE72C8B0}" type="slidenum">
              <a:rPr lang="ko-KR" altLang="en-US" smtClean="0"/>
              <a:t>‹#›</a:t>
            </a:fld>
            <a:endParaRPr lang="ko-KR" altLang="en-US"/>
          </a:p>
        </p:txBody>
      </p:sp>
      <p:sp>
        <p:nvSpPr>
          <p:cNvPr id="6" name="직사각형 5">
            <a:extLst>
              <a:ext uri="{FF2B5EF4-FFF2-40B4-BE49-F238E27FC236}">
                <a16:creationId xmlns:a16="http://schemas.microsoft.com/office/drawing/2014/main" id="{B136470C-9666-4460-2E55-56A8A9F04BF4}"/>
              </a:ext>
            </a:extLst>
          </p:cNvPr>
          <p:cNvSpPr/>
          <p:nvPr userDrawn="1"/>
        </p:nvSpPr>
        <p:spPr>
          <a:xfrm>
            <a:off x="0" y="-1"/>
            <a:ext cx="12192000" cy="731521"/>
          </a:xfrm>
          <a:prstGeom prst="rect">
            <a:avLst/>
          </a:prstGeom>
          <a:solidFill>
            <a:schemeClr val="accent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7" name="직사각형 6">
            <a:extLst>
              <a:ext uri="{FF2B5EF4-FFF2-40B4-BE49-F238E27FC236}">
                <a16:creationId xmlns:a16="http://schemas.microsoft.com/office/drawing/2014/main" id="{73B58444-BE43-4EEF-0823-400C1D698F6C}"/>
              </a:ext>
            </a:extLst>
          </p:cNvPr>
          <p:cNvSpPr/>
          <p:nvPr userDrawn="1"/>
        </p:nvSpPr>
        <p:spPr>
          <a:xfrm>
            <a:off x="0" y="6251842"/>
            <a:ext cx="12192000" cy="606158"/>
          </a:xfrm>
          <a:prstGeom prst="rect">
            <a:avLst/>
          </a:prstGeom>
          <a:solidFill>
            <a:schemeClr val="accent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Tree>
    <p:extLst>
      <p:ext uri="{BB962C8B-B14F-4D97-AF65-F5344CB8AC3E}">
        <p14:creationId xmlns:p14="http://schemas.microsoft.com/office/powerpoint/2010/main" val="569855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34CE0200-D74E-482D-A00E-CC6DBA9C1CF1}" type="datetimeFigureOut">
              <a:rPr lang="ko-KR" altLang="en-US" smtClean="0"/>
              <a:t>2023-06-26</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AE681BBF-EE23-40F9-AC71-598CAE72C8B0}" type="slidenum">
              <a:rPr lang="ko-KR" altLang="en-US" smtClean="0"/>
              <a:t>‹#›</a:t>
            </a:fld>
            <a:endParaRPr lang="ko-KR" altLang="en-US"/>
          </a:p>
        </p:txBody>
      </p:sp>
      <p:sp>
        <p:nvSpPr>
          <p:cNvPr id="7" name="직사각형 6">
            <a:extLst>
              <a:ext uri="{FF2B5EF4-FFF2-40B4-BE49-F238E27FC236}">
                <a16:creationId xmlns:a16="http://schemas.microsoft.com/office/drawing/2014/main" id="{94309F70-D575-E5E1-11E2-8CB785DC04A8}"/>
              </a:ext>
            </a:extLst>
          </p:cNvPr>
          <p:cNvSpPr/>
          <p:nvPr userDrawn="1"/>
        </p:nvSpPr>
        <p:spPr>
          <a:xfrm>
            <a:off x="0" y="-1"/>
            <a:ext cx="12192000" cy="731521"/>
          </a:xfrm>
          <a:prstGeom prst="rect">
            <a:avLst/>
          </a:prstGeom>
          <a:solidFill>
            <a:schemeClr val="accent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10" name="직사각형 9">
            <a:extLst>
              <a:ext uri="{FF2B5EF4-FFF2-40B4-BE49-F238E27FC236}">
                <a16:creationId xmlns:a16="http://schemas.microsoft.com/office/drawing/2014/main" id="{35DFE154-8383-19B4-C419-A84B00EF7335}"/>
              </a:ext>
            </a:extLst>
          </p:cNvPr>
          <p:cNvSpPr/>
          <p:nvPr userDrawn="1"/>
        </p:nvSpPr>
        <p:spPr>
          <a:xfrm>
            <a:off x="0" y="6251842"/>
            <a:ext cx="12192000" cy="606158"/>
          </a:xfrm>
          <a:prstGeom prst="rect">
            <a:avLst/>
          </a:prstGeom>
          <a:solidFill>
            <a:schemeClr val="accent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Tree>
    <p:extLst>
      <p:ext uri="{BB962C8B-B14F-4D97-AF65-F5344CB8AC3E}">
        <p14:creationId xmlns:p14="http://schemas.microsoft.com/office/powerpoint/2010/main" val="214435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p:cNvSpPr>
            <a:spLocks noGrp="1"/>
          </p:cNvSpPr>
          <p:nvPr>
            <p:ph type="dt" sz="half" idx="10"/>
          </p:nvPr>
        </p:nvSpPr>
        <p:spPr/>
        <p:txBody>
          <a:bodyPr/>
          <a:lstStyle/>
          <a:p>
            <a:fld id="{34CE0200-D74E-482D-A00E-CC6DBA9C1CF1}" type="datetimeFigureOut">
              <a:rPr lang="ko-KR" altLang="en-US" smtClean="0"/>
              <a:t>2023-06-26</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AE681BBF-EE23-40F9-AC71-598CAE72C8B0}" type="slidenum">
              <a:rPr lang="ko-KR" altLang="en-US" smtClean="0"/>
              <a:t>‹#›</a:t>
            </a:fld>
            <a:endParaRPr lang="ko-KR" altLang="en-US"/>
          </a:p>
        </p:txBody>
      </p:sp>
      <p:sp>
        <p:nvSpPr>
          <p:cNvPr id="9" name="직사각형 8">
            <a:extLst>
              <a:ext uri="{FF2B5EF4-FFF2-40B4-BE49-F238E27FC236}">
                <a16:creationId xmlns:a16="http://schemas.microsoft.com/office/drawing/2014/main" id="{54B1C0A8-9192-E2D8-9E41-17127066CA44}"/>
              </a:ext>
            </a:extLst>
          </p:cNvPr>
          <p:cNvSpPr/>
          <p:nvPr userDrawn="1"/>
        </p:nvSpPr>
        <p:spPr>
          <a:xfrm>
            <a:off x="0" y="-1"/>
            <a:ext cx="12192000" cy="731521"/>
          </a:xfrm>
          <a:prstGeom prst="rect">
            <a:avLst/>
          </a:prstGeom>
          <a:solidFill>
            <a:schemeClr val="accent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10" name="직사각형 9">
            <a:extLst>
              <a:ext uri="{FF2B5EF4-FFF2-40B4-BE49-F238E27FC236}">
                <a16:creationId xmlns:a16="http://schemas.microsoft.com/office/drawing/2014/main" id="{B0B02C00-5462-45EA-CC90-112441BC3CA5}"/>
              </a:ext>
            </a:extLst>
          </p:cNvPr>
          <p:cNvSpPr/>
          <p:nvPr userDrawn="1"/>
        </p:nvSpPr>
        <p:spPr>
          <a:xfrm>
            <a:off x="0" y="6251842"/>
            <a:ext cx="12192000" cy="606158"/>
          </a:xfrm>
          <a:prstGeom prst="rect">
            <a:avLst/>
          </a:prstGeom>
          <a:solidFill>
            <a:schemeClr val="accent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Tree>
    <p:extLst>
      <p:ext uri="{BB962C8B-B14F-4D97-AF65-F5344CB8AC3E}">
        <p14:creationId xmlns:p14="http://schemas.microsoft.com/office/powerpoint/2010/main" val="3556362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p:cNvSpPr>
            <a:spLocks noGrp="1"/>
          </p:cNvSpPr>
          <p:nvPr>
            <p:ph type="dt" sz="half" idx="10"/>
          </p:nvPr>
        </p:nvSpPr>
        <p:spPr/>
        <p:txBody>
          <a:bodyPr/>
          <a:lstStyle/>
          <a:p>
            <a:fld id="{34CE0200-D74E-482D-A00E-CC6DBA9C1CF1}" type="datetimeFigureOut">
              <a:rPr lang="ko-KR" altLang="en-US" smtClean="0"/>
              <a:t>2023-06-26</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AE681BBF-EE23-40F9-AC71-598CAE72C8B0}" type="slidenum">
              <a:rPr lang="ko-KR" altLang="en-US" smtClean="0"/>
              <a:t>‹#›</a:t>
            </a:fld>
            <a:endParaRPr lang="ko-KR" altLang="en-US"/>
          </a:p>
        </p:txBody>
      </p:sp>
      <p:sp>
        <p:nvSpPr>
          <p:cNvPr id="9" name="직사각형 8">
            <a:extLst>
              <a:ext uri="{FF2B5EF4-FFF2-40B4-BE49-F238E27FC236}">
                <a16:creationId xmlns:a16="http://schemas.microsoft.com/office/drawing/2014/main" id="{4F060A99-09DB-6ADA-0CAC-BA322DFFE6B2}"/>
              </a:ext>
            </a:extLst>
          </p:cNvPr>
          <p:cNvSpPr/>
          <p:nvPr userDrawn="1"/>
        </p:nvSpPr>
        <p:spPr>
          <a:xfrm>
            <a:off x="0" y="-1"/>
            <a:ext cx="12192000" cy="731521"/>
          </a:xfrm>
          <a:prstGeom prst="rect">
            <a:avLst/>
          </a:prstGeom>
          <a:solidFill>
            <a:schemeClr val="accent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10" name="직사각형 9">
            <a:extLst>
              <a:ext uri="{FF2B5EF4-FFF2-40B4-BE49-F238E27FC236}">
                <a16:creationId xmlns:a16="http://schemas.microsoft.com/office/drawing/2014/main" id="{DBE129F0-2420-A723-807F-5B23805B6955}"/>
              </a:ext>
            </a:extLst>
          </p:cNvPr>
          <p:cNvSpPr/>
          <p:nvPr userDrawn="1"/>
        </p:nvSpPr>
        <p:spPr>
          <a:xfrm>
            <a:off x="0" y="6251842"/>
            <a:ext cx="12192000" cy="606158"/>
          </a:xfrm>
          <a:prstGeom prst="rect">
            <a:avLst/>
          </a:prstGeom>
          <a:solidFill>
            <a:schemeClr val="accent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Tree>
    <p:extLst>
      <p:ext uri="{BB962C8B-B14F-4D97-AF65-F5344CB8AC3E}">
        <p14:creationId xmlns:p14="http://schemas.microsoft.com/office/powerpoint/2010/main" val="1233334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CE0200-D74E-482D-A00E-CC6DBA9C1CF1}" type="datetimeFigureOut">
              <a:rPr lang="ko-KR" altLang="en-US" smtClean="0"/>
              <a:t>2023-06-26</a:t>
            </a:fld>
            <a:endParaRPr lang="ko-KR" altLang="en-US"/>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81BBF-EE23-40F9-AC71-598CAE72C8B0}" type="slidenum">
              <a:rPr lang="ko-KR" altLang="en-US" smtClean="0"/>
              <a:t>‹#›</a:t>
            </a:fld>
            <a:endParaRPr lang="ko-KR" altLang="en-US"/>
          </a:p>
        </p:txBody>
      </p:sp>
    </p:spTree>
    <p:extLst>
      <p:ext uri="{BB962C8B-B14F-4D97-AF65-F5344CB8AC3E}">
        <p14:creationId xmlns:p14="http://schemas.microsoft.com/office/powerpoint/2010/main" val="2815275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a:extLst>
              <a:ext uri="{FF2B5EF4-FFF2-40B4-BE49-F238E27FC236}">
                <a16:creationId xmlns:a16="http://schemas.microsoft.com/office/drawing/2014/main" id="{8060D695-70EA-E453-0146-DF3536A92D5C}"/>
              </a:ext>
            </a:extLst>
          </p:cNvPr>
          <p:cNvSpPr/>
          <p:nvPr/>
        </p:nvSpPr>
        <p:spPr>
          <a:xfrm>
            <a:off x="-3" y="1"/>
            <a:ext cx="12192000" cy="6139929"/>
          </a:xfrm>
          <a:prstGeom prst="rect">
            <a:avLst/>
          </a:prstGeom>
          <a:solidFill>
            <a:srgbClr val="EA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7" name="그림 6" descr="텍스트이(가) 표시된 사진&#10;&#10;자동 생성된 설명">
            <a:extLst>
              <a:ext uri="{FF2B5EF4-FFF2-40B4-BE49-F238E27FC236}">
                <a16:creationId xmlns:a16="http://schemas.microsoft.com/office/drawing/2014/main" id="{5AD64D36-05D3-AF63-5594-9CD4B78F37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0089" y="212839"/>
            <a:ext cx="4611816" cy="1516457"/>
          </a:xfrm>
          <a:prstGeom prst="rect">
            <a:avLst/>
          </a:prstGeom>
        </p:spPr>
      </p:pic>
      <p:sp>
        <p:nvSpPr>
          <p:cNvPr id="3" name="object 2">
            <a:extLst>
              <a:ext uri="{FF2B5EF4-FFF2-40B4-BE49-F238E27FC236}">
                <a16:creationId xmlns:a16="http://schemas.microsoft.com/office/drawing/2014/main" id="{0BCBE651-4ED8-7549-C287-35DCCA42D79F}"/>
              </a:ext>
            </a:extLst>
          </p:cNvPr>
          <p:cNvSpPr txBox="1">
            <a:spLocks/>
          </p:cNvSpPr>
          <p:nvPr/>
        </p:nvSpPr>
        <p:spPr>
          <a:xfrm>
            <a:off x="3000361" y="1833331"/>
            <a:ext cx="6191278" cy="1235466"/>
          </a:xfrm>
          <a:prstGeom prst="rect">
            <a:avLst/>
          </a:prstGeom>
        </p:spPr>
        <p:txBody>
          <a:bodyPr vert="horz" wrap="square" lIns="0" tIns="12700" rIns="0" bIns="0" rtlCol="0" anchor="b">
            <a:sp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marR="5080">
              <a:lnSpc>
                <a:spcPct val="130100"/>
              </a:lnSpc>
              <a:spcBef>
                <a:spcPts val="100"/>
              </a:spcBef>
            </a:pPr>
            <a:r>
              <a:rPr lang="ko-KR" altLang="en-US" sz="3200" b="1" spc="-100" dirty="0">
                <a:solidFill>
                  <a:srgbClr val="002F62"/>
                </a:solidFill>
                <a:latin typeface="+mn-lt"/>
                <a:ea typeface="+mn-ea"/>
                <a:cs typeface="+mn-cs"/>
              </a:rPr>
              <a:t>인공지능</a:t>
            </a:r>
            <a:r>
              <a:rPr lang="en-US" altLang="ko-KR" sz="3200" b="1" spc="-100" dirty="0">
                <a:solidFill>
                  <a:srgbClr val="002F62"/>
                </a:solidFill>
                <a:latin typeface="+mn-lt"/>
                <a:ea typeface="+mn-ea"/>
                <a:cs typeface="+mn-cs"/>
              </a:rPr>
              <a:t>(AI)</a:t>
            </a:r>
            <a:r>
              <a:rPr lang="ko-KR" altLang="en-US" sz="3200" b="1" spc="-100" dirty="0">
                <a:solidFill>
                  <a:srgbClr val="002F62"/>
                </a:solidFill>
                <a:latin typeface="+mn-lt"/>
                <a:ea typeface="+mn-ea"/>
                <a:cs typeface="+mn-cs"/>
              </a:rPr>
              <a:t> 기술 등을 활용한  </a:t>
            </a:r>
            <a:endParaRPr lang="en-US" altLang="ko-KR" sz="3200" b="1" spc="-100" dirty="0">
              <a:solidFill>
                <a:srgbClr val="002F62"/>
              </a:solidFill>
              <a:latin typeface="+mn-lt"/>
              <a:ea typeface="+mn-ea"/>
              <a:cs typeface="+mn-cs"/>
            </a:endParaRPr>
          </a:p>
          <a:p>
            <a:pPr marL="12700" marR="5080" indent="-12700">
              <a:lnSpc>
                <a:spcPct val="130100"/>
              </a:lnSpc>
              <a:spcBef>
                <a:spcPts val="100"/>
              </a:spcBef>
            </a:pPr>
            <a:r>
              <a:rPr lang="ko-KR" altLang="en-US" sz="3200" b="1" spc="-100" dirty="0">
                <a:solidFill>
                  <a:srgbClr val="002F62"/>
                </a:solidFill>
                <a:latin typeface="+mn-lt"/>
                <a:ea typeface="+mn-ea"/>
                <a:cs typeface="+mn-cs"/>
              </a:rPr>
              <a:t>스마트안전보건 기술 적용사례 </a:t>
            </a:r>
            <a:r>
              <a:rPr lang="en-US" altLang="ko-KR" sz="3200" b="1" spc="-100" dirty="0">
                <a:solidFill>
                  <a:srgbClr val="002F62"/>
                </a:solidFill>
                <a:latin typeface="+mn-lt"/>
                <a:ea typeface="+mn-ea"/>
                <a:cs typeface="+mn-cs"/>
              </a:rPr>
              <a:t>(1)</a:t>
            </a:r>
          </a:p>
        </p:txBody>
      </p:sp>
      <p:sp>
        <p:nvSpPr>
          <p:cNvPr id="10" name="object 3">
            <a:extLst>
              <a:ext uri="{FF2B5EF4-FFF2-40B4-BE49-F238E27FC236}">
                <a16:creationId xmlns:a16="http://schemas.microsoft.com/office/drawing/2014/main" id="{CB01C69A-CF4A-0E32-B237-D8A1B01DEB21}"/>
              </a:ext>
            </a:extLst>
          </p:cNvPr>
          <p:cNvSpPr txBox="1"/>
          <p:nvPr/>
        </p:nvSpPr>
        <p:spPr>
          <a:xfrm>
            <a:off x="3869755" y="3206787"/>
            <a:ext cx="4452491" cy="197490"/>
          </a:xfrm>
          <a:prstGeom prst="rect">
            <a:avLst/>
          </a:prstGeom>
        </p:spPr>
        <p:txBody>
          <a:bodyPr vert="horz" wrap="square" lIns="0" tIns="12700" rIns="0" bIns="0" rtlCol="0">
            <a:spAutoFit/>
          </a:bodyPr>
          <a:lstStyle/>
          <a:p>
            <a:pPr marL="12700" algn="ctr">
              <a:lnSpc>
                <a:spcPct val="100000"/>
              </a:lnSpc>
              <a:spcBef>
                <a:spcPts val="100"/>
              </a:spcBef>
            </a:pPr>
            <a:r>
              <a:rPr sz="1200" b="1" spc="-100" dirty="0">
                <a:solidFill>
                  <a:srgbClr val="002F62"/>
                </a:solidFill>
              </a:rPr>
              <a:t>AI Camera 기술을 이용한 비접촉식 생체인식 기술</a:t>
            </a:r>
          </a:p>
        </p:txBody>
      </p:sp>
      <p:grpSp>
        <p:nvGrpSpPr>
          <p:cNvPr id="12" name="그룹 11">
            <a:extLst>
              <a:ext uri="{FF2B5EF4-FFF2-40B4-BE49-F238E27FC236}">
                <a16:creationId xmlns:a16="http://schemas.microsoft.com/office/drawing/2014/main" id="{5D6C75C1-A7B5-A45F-1616-1C5F44CD342D}"/>
              </a:ext>
            </a:extLst>
          </p:cNvPr>
          <p:cNvGrpSpPr/>
          <p:nvPr/>
        </p:nvGrpSpPr>
        <p:grpSpPr>
          <a:xfrm>
            <a:off x="123829" y="3505491"/>
            <a:ext cx="12068171" cy="45719"/>
            <a:chOff x="-2378642" y="1085661"/>
            <a:chExt cx="10700884" cy="68769"/>
          </a:xfrm>
        </p:grpSpPr>
        <p:sp>
          <p:nvSpPr>
            <p:cNvPr id="9" name="Rectangle 12">
              <a:extLst>
                <a:ext uri="{FF2B5EF4-FFF2-40B4-BE49-F238E27FC236}">
                  <a16:creationId xmlns:a16="http://schemas.microsoft.com/office/drawing/2014/main" id="{0DF294BC-8565-C3E2-467D-30FC0359E1CD}"/>
                </a:ext>
              </a:extLst>
            </p:cNvPr>
            <p:cNvSpPr/>
            <p:nvPr/>
          </p:nvSpPr>
          <p:spPr>
            <a:xfrm rot="10800000">
              <a:off x="2971800" y="1085662"/>
              <a:ext cx="5350442" cy="68768"/>
            </a:xfrm>
            <a:prstGeom prst="rect">
              <a:avLst/>
            </a:prstGeom>
            <a:gradFill flip="none" rotWithShape="1">
              <a:gsLst>
                <a:gs pos="0">
                  <a:srgbClr val="F4911E"/>
                </a:gs>
                <a:gs pos="100000">
                  <a:schemeClr val="accent2">
                    <a:lumMod val="0"/>
                    <a:lumOff val="100000"/>
                  </a:schemeClr>
                </a:gs>
                <a:gs pos="100000">
                  <a:schemeClr val="accent2">
                    <a:lumMod val="10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a:p>
          </p:txBody>
        </p:sp>
        <p:sp>
          <p:nvSpPr>
            <p:cNvPr id="11" name="Rectangle 12">
              <a:extLst>
                <a:ext uri="{FF2B5EF4-FFF2-40B4-BE49-F238E27FC236}">
                  <a16:creationId xmlns:a16="http://schemas.microsoft.com/office/drawing/2014/main" id="{3839BE62-7E6D-06C2-30B1-CB124AABADDA}"/>
                </a:ext>
              </a:extLst>
            </p:cNvPr>
            <p:cNvSpPr/>
            <p:nvPr/>
          </p:nvSpPr>
          <p:spPr>
            <a:xfrm rot="10800000" flipH="1">
              <a:off x="-2378642" y="1085661"/>
              <a:ext cx="5350442" cy="68768"/>
            </a:xfrm>
            <a:prstGeom prst="rect">
              <a:avLst/>
            </a:prstGeom>
            <a:gradFill flip="none" rotWithShape="1">
              <a:gsLst>
                <a:gs pos="0">
                  <a:srgbClr val="F4911E"/>
                </a:gs>
                <a:gs pos="100000">
                  <a:schemeClr val="accent2">
                    <a:lumMod val="0"/>
                    <a:lumOff val="100000"/>
                  </a:schemeClr>
                </a:gs>
                <a:gs pos="100000">
                  <a:schemeClr val="accent2">
                    <a:lumMod val="10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a:p>
          </p:txBody>
        </p:sp>
      </p:grpSp>
      <p:sp>
        <p:nvSpPr>
          <p:cNvPr id="13" name="object 4">
            <a:extLst>
              <a:ext uri="{FF2B5EF4-FFF2-40B4-BE49-F238E27FC236}">
                <a16:creationId xmlns:a16="http://schemas.microsoft.com/office/drawing/2014/main" id="{436428F0-D3A2-F47B-CCF4-A205209CA41E}"/>
              </a:ext>
            </a:extLst>
          </p:cNvPr>
          <p:cNvSpPr txBox="1"/>
          <p:nvPr/>
        </p:nvSpPr>
        <p:spPr>
          <a:xfrm>
            <a:off x="7275262" y="4670371"/>
            <a:ext cx="4277947" cy="1310615"/>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002060"/>
                </a:solidFill>
                <a:latin typeface="맑은 고딕"/>
                <a:cs typeface="맑은 고딕"/>
              </a:rPr>
              <a:t>발표자</a:t>
            </a:r>
            <a:r>
              <a:rPr sz="2400" b="1" spc="-45" dirty="0">
                <a:solidFill>
                  <a:srgbClr val="002060"/>
                </a:solidFill>
                <a:latin typeface="맑은 고딕"/>
                <a:cs typeface="맑은 고딕"/>
              </a:rPr>
              <a:t> </a:t>
            </a:r>
            <a:r>
              <a:rPr sz="2400" b="1" spc="-5" dirty="0">
                <a:solidFill>
                  <a:srgbClr val="002060"/>
                </a:solidFill>
                <a:latin typeface="맑은 고딕"/>
                <a:cs typeface="맑은 고딕"/>
              </a:rPr>
              <a:t>박창용</a:t>
            </a:r>
            <a:endParaRPr sz="2400" b="1" dirty="0">
              <a:solidFill>
                <a:srgbClr val="002060"/>
              </a:solidFill>
              <a:latin typeface="맑은 고딕"/>
              <a:cs typeface="맑은 고딕"/>
            </a:endParaRPr>
          </a:p>
          <a:p>
            <a:pPr>
              <a:lnSpc>
                <a:spcPct val="100000"/>
              </a:lnSpc>
              <a:spcBef>
                <a:spcPts val="75"/>
              </a:spcBef>
            </a:pPr>
            <a:endParaRPr sz="1150" dirty="0">
              <a:solidFill>
                <a:srgbClr val="002060"/>
              </a:solidFill>
              <a:latin typeface="맑은 고딕"/>
              <a:cs typeface="맑은 고딕"/>
            </a:endParaRPr>
          </a:p>
          <a:p>
            <a:pPr marL="12700" marR="5080">
              <a:lnSpc>
                <a:spcPct val="100000"/>
              </a:lnSpc>
              <a:spcBef>
                <a:spcPts val="5"/>
              </a:spcBef>
            </a:pPr>
            <a:r>
              <a:rPr sz="1600" dirty="0">
                <a:solidFill>
                  <a:srgbClr val="002060"/>
                </a:solidFill>
                <a:latin typeface="맑은 고딕"/>
                <a:cs typeface="맑은 고딕"/>
              </a:rPr>
              <a:t>㈜내일기업,</a:t>
            </a:r>
            <a:r>
              <a:rPr sz="1600" spc="-35" dirty="0">
                <a:solidFill>
                  <a:srgbClr val="002060"/>
                </a:solidFill>
                <a:latin typeface="맑은 고딕"/>
                <a:cs typeface="맑은 고딕"/>
              </a:rPr>
              <a:t> </a:t>
            </a:r>
            <a:r>
              <a:rPr sz="1600" dirty="0">
                <a:solidFill>
                  <a:srgbClr val="002060"/>
                </a:solidFill>
                <a:latin typeface="맑은 고딕"/>
                <a:cs typeface="맑은 고딕"/>
              </a:rPr>
              <a:t>스마트세이프티솔루션㈜</a:t>
            </a:r>
            <a:r>
              <a:rPr sz="1600" spc="-45" dirty="0">
                <a:solidFill>
                  <a:srgbClr val="002060"/>
                </a:solidFill>
                <a:latin typeface="맑은 고딕"/>
                <a:cs typeface="맑은 고딕"/>
              </a:rPr>
              <a:t> </a:t>
            </a:r>
            <a:r>
              <a:rPr sz="1600" dirty="0" err="1">
                <a:solidFill>
                  <a:srgbClr val="002060"/>
                </a:solidFill>
                <a:latin typeface="맑은 고딕"/>
                <a:cs typeface="맑은 고딕"/>
              </a:rPr>
              <a:t>대표이사</a:t>
            </a:r>
            <a:r>
              <a:rPr sz="1600" dirty="0">
                <a:solidFill>
                  <a:srgbClr val="002060"/>
                </a:solidFill>
                <a:latin typeface="맑은 고딕"/>
                <a:cs typeface="맑은 고딕"/>
              </a:rPr>
              <a:t> </a:t>
            </a:r>
            <a:r>
              <a:rPr sz="1600" spc="-625" dirty="0">
                <a:solidFill>
                  <a:srgbClr val="002060"/>
                </a:solidFill>
                <a:latin typeface="맑은 고딕"/>
                <a:cs typeface="맑은 고딕"/>
              </a:rPr>
              <a:t> </a:t>
            </a:r>
            <a:endParaRPr lang="en-US" sz="1600" spc="-625" dirty="0">
              <a:solidFill>
                <a:srgbClr val="002060"/>
              </a:solidFill>
              <a:latin typeface="맑은 고딕"/>
              <a:cs typeface="맑은 고딕"/>
            </a:endParaRPr>
          </a:p>
          <a:p>
            <a:pPr marL="12700" marR="5080">
              <a:lnSpc>
                <a:spcPct val="100000"/>
              </a:lnSpc>
              <a:spcBef>
                <a:spcPts val="5"/>
              </a:spcBef>
            </a:pPr>
            <a:r>
              <a:rPr sz="1600" dirty="0" err="1">
                <a:solidFill>
                  <a:srgbClr val="002060"/>
                </a:solidFill>
                <a:latin typeface="맑은 고딕"/>
                <a:cs typeface="맑은 고딕"/>
              </a:rPr>
              <a:t>숭실대학교</a:t>
            </a:r>
            <a:r>
              <a:rPr sz="1600" dirty="0">
                <a:solidFill>
                  <a:srgbClr val="002060"/>
                </a:solidFill>
                <a:latin typeface="맑은 고딕"/>
                <a:cs typeface="맑은 고딕"/>
              </a:rPr>
              <a:t> 안전보건융합공학과 </a:t>
            </a:r>
            <a:r>
              <a:rPr sz="1600" dirty="0" err="1">
                <a:solidFill>
                  <a:srgbClr val="002060"/>
                </a:solidFill>
                <a:latin typeface="맑은 고딕"/>
                <a:cs typeface="맑은 고딕"/>
              </a:rPr>
              <a:t>박사과정</a:t>
            </a:r>
            <a:r>
              <a:rPr sz="1600" dirty="0">
                <a:solidFill>
                  <a:srgbClr val="002060"/>
                </a:solidFill>
                <a:latin typeface="맑은 고딕"/>
                <a:cs typeface="맑은 고딕"/>
              </a:rPr>
              <a:t> </a:t>
            </a:r>
            <a:r>
              <a:rPr sz="1600" spc="5" dirty="0">
                <a:solidFill>
                  <a:srgbClr val="002060"/>
                </a:solidFill>
                <a:latin typeface="맑은 고딕"/>
                <a:cs typeface="맑은 고딕"/>
              </a:rPr>
              <a:t> </a:t>
            </a:r>
            <a:endParaRPr lang="en-US" sz="1600" spc="5" dirty="0">
              <a:solidFill>
                <a:srgbClr val="002060"/>
              </a:solidFill>
              <a:latin typeface="맑은 고딕"/>
              <a:cs typeface="맑은 고딕"/>
            </a:endParaRPr>
          </a:p>
          <a:p>
            <a:pPr marL="12700" marR="5080">
              <a:lnSpc>
                <a:spcPct val="100000"/>
              </a:lnSpc>
              <a:spcBef>
                <a:spcPts val="5"/>
              </a:spcBef>
            </a:pPr>
            <a:r>
              <a:rPr sz="1600" dirty="0" err="1">
                <a:solidFill>
                  <a:srgbClr val="002060"/>
                </a:solidFill>
                <a:latin typeface="맑은 고딕"/>
                <a:cs typeface="맑은 고딕"/>
              </a:rPr>
              <a:t>한국스마트안전보건기술협회</a:t>
            </a:r>
            <a:r>
              <a:rPr sz="1600" spc="-5" dirty="0">
                <a:solidFill>
                  <a:srgbClr val="002060"/>
                </a:solidFill>
                <a:latin typeface="맑은 고딕"/>
                <a:cs typeface="맑은 고딕"/>
              </a:rPr>
              <a:t> </a:t>
            </a:r>
            <a:r>
              <a:rPr sz="1600" dirty="0">
                <a:solidFill>
                  <a:srgbClr val="002060"/>
                </a:solidFill>
                <a:latin typeface="맑은 고딕"/>
                <a:cs typeface="맑은 고딕"/>
              </a:rPr>
              <a:t>부회장</a:t>
            </a:r>
            <a:endParaRPr sz="1200" dirty="0">
              <a:solidFill>
                <a:srgbClr val="002060"/>
              </a:solidFill>
              <a:latin typeface="맑은 고딕"/>
              <a:cs typeface="맑은 고딕"/>
            </a:endParaRPr>
          </a:p>
        </p:txBody>
      </p:sp>
      <p:sp>
        <p:nvSpPr>
          <p:cNvPr id="14" name="TextBox 13">
            <a:extLst>
              <a:ext uri="{FF2B5EF4-FFF2-40B4-BE49-F238E27FC236}">
                <a16:creationId xmlns:a16="http://schemas.microsoft.com/office/drawing/2014/main" id="{A9666F4D-FF9B-D550-5BCF-BFF1E47DDDD1}"/>
              </a:ext>
            </a:extLst>
          </p:cNvPr>
          <p:cNvSpPr txBox="1"/>
          <p:nvPr/>
        </p:nvSpPr>
        <p:spPr>
          <a:xfrm>
            <a:off x="391879" y="3840971"/>
            <a:ext cx="8777003" cy="2308324"/>
          </a:xfrm>
          <a:prstGeom prst="rect">
            <a:avLst/>
          </a:prstGeom>
          <a:noFill/>
          <a:ln>
            <a:noFill/>
          </a:ln>
        </p:spPr>
        <p:txBody>
          <a:bodyPr wrap="square" rtlCol="0">
            <a:spAutoFit/>
          </a:bodyPr>
          <a:lstStyle/>
          <a:p>
            <a:r>
              <a:rPr lang="en-US" altLang="ko-KR" sz="7200" b="1" dirty="0">
                <a:solidFill>
                  <a:schemeClr val="bg1">
                    <a:alpha val="70000"/>
                  </a:schemeClr>
                </a:solidFill>
              </a:rPr>
              <a:t>Smart Safety</a:t>
            </a:r>
          </a:p>
          <a:p>
            <a:r>
              <a:rPr lang="en-US" altLang="ko-KR" sz="7200" b="1" dirty="0">
                <a:solidFill>
                  <a:schemeClr val="bg1">
                    <a:alpha val="70000"/>
                  </a:schemeClr>
                </a:solidFill>
              </a:rPr>
              <a:t>   Solution</a:t>
            </a:r>
            <a:endParaRPr lang="ko-KR" altLang="en-US" sz="7200" b="1" dirty="0">
              <a:solidFill>
                <a:schemeClr val="bg1">
                  <a:alpha val="70000"/>
                </a:schemeClr>
              </a:solidFill>
            </a:endParaRPr>
          </a:p>
        </p:txBody>
      </p:sp>
      <p:pic>
        <p:nvPicPr>
          <p:cNvPr id="5" name="그림 4" descr="텍스트이(가) 표시된 사진&#10;&#10;자동 생성된 설명">
            <a:extLst>
              <a:ext uri="{FF2B5EF4-FFF2-40B4-BE49-F238E27FC236}">
                <a16:creationId xmlns:a16="http://schemas.microsoft.com/office/drawing/2014/main" id="{4993291E-777A-831F-5CF9-9F80C2CD0A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39930"/>
            <a:ext cx="2524123" cy="829982"/>
          </a:xfrm>
          <a:prstGeom prst="rect">
            <a:avLst/>
          </a:prstGeom>
        </p:spPr>
      </p:pic>
    </p:spTree>
    <p:extLst>
      <p:ext uri="{BB962C8B-B14F-4D97-AF65-F5344CB8AC3E}">
        <p14:creationId xmlns:p14="http://schemas.microsoft.com/office/powerpoint/2010/main" val="1556491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descr="텍스트이(가) 표시된 사진&#10;&#10;자동 생성된 설명">
            <a:extLst>
              <a:ext uri="{FF2B5EF4-FFF2-40B4-BE49-F238E27FC236}">
                <a16:creationId xmlns:a16="http://schemas.microsoft.com/office/drawing/2014/main" id="{49FA4ADE-E5C0-1EEA-073A-F4534460C6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6139930"/>
            <a:ext cx="2524123" cy="829982"/>
          </a:xfrm>
          <a:prstGeom prst="rect">
            <a:avLst/>
          </a:prstGeom>
        </p:spPr>
      </p:pic>
      <p:sp>
        <p:nvSpPr>
          <p:cNvPr id="4" name="제목 3">
            <a:extLst>
              <a:ext uri="{FF2B5EF4-FFF2-40B4-BE49-F238E27FC236}">
                <a16:creationId xmlns:a16="http://schemas.microsoft.com/office/drawing/2014/main" id="{01B64B24-6424-7F05-0022-5E45A0E2A923}"/>
              </a:ext>
            </a:extLst>
          </p:cNvPr>
          <p:cNvSpPr txBox="1">
            <a:spLocks/>
          </p:cNvSpPr>
          <p:nvPr/>
        </p:nvSpPr>
        <p:spPr>
          <a:xfrm>
            <a:off x="302803" y="102585"/>
            <a:ext cx="7461238" cy="512762"/>
          </a:xfrm>
          <a:prstGeom prst="rect">
            <a:avLst/>
          </a:prstGeom>
        </p:spPr>
        <p:txBody>
          <a:bodyPr vert="horz" lIns="91440" tIns="45720" rIns="91440" bIns="45720" rtlCol="0" anchor="b">
            <a:no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algn="l"/>
            <a:r>
              <a:rPr lang="en-US" altLang="ko-KR" sz="2400" b="1" dirty="0">
                <a:solidFill>
                  <a:srgbClr val="002060"/>
                </a:solidFill>
                <a:latin typeface="Calibri" panose="020F0502020204030204"/>
                <a:ea typeface="+mn-ea"/>
                <a:cs typeface="+mn-cs"/>
              </a:rPr>
              <a:t>5. </a:t>
            </a:r>
            <a:r>
              <a:rPr lang="ko-KR" altLang="en-US" sz="2400" b="1" dirty="0">
                <a:solidFill>
                  <a:srgbClr val="002060"/>
                </a:solidFill>
                <a:latin typeface="Calibri" panose="020F0502020204030204"/>
                <a:ea typeface="+mn-ea"/>
                <a:cs typeface="+mn-cs"/>
              </a:rPr>
              <a:t>기대 효과</a:t>
            </a:r>
          </a:p>
        </p:txBody>
      </p:sp>
      <p:grpSp>
        <p:nvGrpSpPr>
          <p:cNvPr id="44" name="그룹 43">
            <a:extLst>
              <a:ext uri="{FF2B5EF4-FFF2-40B4-BE49-F238E27FC236}">
                <a16:creationId xmlns:a16="http://schemas.microsoft.com/office/drawing/2014/main" id="{6E3536C0-2616-A265-6F28-1E855B5BFD8D}"/>
              </a:ext>
            </a:extLst>
          </p:cNvPr>
          <p:cNvGrpSpPr/>
          <p:nvPr/>
        </p:nvGrpSpPr>
        <p:grpSpPr>
          <a:xfrm>
            <a:off x="879396" y="1313417"/>
            <a:ext cx="2605309" cy="1863435"/>
            <a:chOff x="895853" y="875104"/>
            <a:chExt cx="2605309" cy="1672028"/>
          </a:xfrm>
        </p:grpSpPr>
        <p:grpSp>
          <p:nvGrpSpPr>
            <p:cNvPr id="34" name="그룹 33">
              <a:extLst>
                <a:ext uri="{FF2B5EF4-FFF2-40B4-BE49-F238E27FC236}">
                  <a16:creationId xmlns:a16="http://schemas.microsoft.com/office/drawing/2014/main" id="{A5AD8724-E92C-6705-F331-41AF5A05FDC4}"/>
                </a:ext>
              </a:extLst>
            </p:cNvPr>
            <p:cNvGrpSpPr/>
            <p:nvPr/>
          </p:nvGrpSpPr>
          <p:grpSpPr>
            <a:xfrm>
              <a:off x="981759" y="875104"/>
              <a:ext cx="2424380" cy="1672028"/>
              <a:chOff x="971963" y="875104"/>
              <a:chExt cx="2424380" cy="1672028"/>
            </a:xfrm>
          </p:grpSpPr>
          <p:sp>
            <p:nvSpPr>
              <p:cNvPr id="30" name="직사각형 29">
                <a:extLst>
                  <a:ext uri="{FF2B5EF4-FFF2-40B4-BE49-F238E27FC236}">
                    <a16:creationId xmlns:a16="http://schemas.microsoft.com/office/drawing/2014/main" id="{B1F9555E-0FBA-CEB6-3878-014244D73CF6}"/>
                  </a:ext>
                </a:extLst>
              </p:cNvPr>
              <p:cNvSpPr/>
              <p:nvPr/>
            </p:nvSpPr>
            <p:spPr>
              <a:xfrm>
                <a:off x="971963" y="1058897"/>
                <a:ext cx="2418123" cy="148823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pc="-150"/>
              </a:p>
            </p:txBody>
          </p:sp>
          <p:grpSp>
            <p:nvGrpSpPr>
              <p:cNvPr id="6" name="그룹 5">
                <a:extLst>
                  <a:ext uri="{FF2B5EF4-FFF2-40B4-BE49-F238E27FC236}">
                    <a16:creationId xmlns:a16="http://schemas.microsoft.com/office/drawing/2014/main" id="{0B2191C8-4033-2C39-8F6F-164E1A60D65D}"/>
                  </a:ext>
                </a:extLst>
              </p:cNvPr>
              <p:cNvGrpSpPr/>
              <p:nvPr/>
            </p:nvGrpSpPr>
            <p:grpSpPr>
              <a:xfrm>
                <a:off x="971963" y="875104"/>
                <a:ext cx="2424380" cy="337682"/>
                <a:chOff x="971963" y="875104"/>
                <a:chExt cx="2424380" cy="337682"/>
              </a:xfrm>
            </p:grpSpPr>
            <p:grpSp>
              <p:nvGrpSpPr>
                <p:cNvPr id="7" name="그룹 6">
                  <a:extLst>
                    <a:ext uri="{FF2B5EF4-FFF2-40B4-BE49-F238E27FC236}">
                      <a16:creationId xmlns:a16="http://schemas.microsoft.com/office/drawing/2014/main" id="{6FCFE8A2-EBAB-495E-DCCC-E0CAA8B004E4}"/>
                    </a:ext>
                  </a:extLst>
                </p:cNvPr>
                <p:cNvGrpSpPr/>
                <p:nvPr/>
              </p:nvGrpSpPr>
              <p:grpSpPr>
                <a:xfrm>
                  <a:off x="971963" y="875104"/>
                  <a:ext cx="2424380" cy="337682"/>
                  <a:chOff x="3686047" y="1369820"/>
                  <a:chExt cx="2357666" cy="337682"/>
                </a:xfrm>
              </p:grpSpPr>
              <p:sp>
                <p:nvSpPr>
                  <p:cNvPr id="9" name="타원 8">
                    <a:extLst>
                      <a:ext uri="{FF2B5EF4-FFF2-40B4-BE49-F238E27FC236}">
                        <a16:creationId xmlns:a16="http://schemas.microsoft.com/office/drawing/2014/main" id="{AB9B2A98-7C63-5590-2473-BBD3EF3E8739}"/>
                      </a:ext>
                    </a:extLst>
                  </p:cNvPr>
                  <p:cNvSpPr/>
                  <p:nvPr/>
                </p:nvSpPr>
                <p:spPr>
                  <a:xfrm>
                    <a:off x="3686047" y="1369820"/>
                    <a:ext cx="337682" cy="337682"/>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pc="-150"/>
                  </a:p>
                </p:txBody>
              </p:sp>
              <p:sp>
                <p:nvSpPr>
                  <p:cNvPr id="10" name="타원 9">
                    <a:extLst>
                      <a:ext uri="{FF2B5EF4-FFF2-40B4-BE49-F238E27FC236}">
                        <a16:creationId xmlns:a16="http://schemas.microsoft.com/office/drawing/2014/main" id="{ADB1B978-65D0-B02A-C019-4E23552C3B80}"/>
                      </a:ext>
                    </a:extLst>
                  </p:cNvPr>
                  <p:cNvSpPr/>
                  <p:nvPr/>
                </p:nvSpPr>
                <p:spPr>
                  <a:xfrm>
                    <a:off x="5706031" y="1369820"/>
                    <a:ext cx="337682" cy="337682"/>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pc="-150"/>
                  </a:p>
                </p:txBody>
              </p:sp>
              <p:sp>
                <p:nvSpPr>
                  <p:cNvPr id="11" name="직사각형 10">
                    <a:extLst>
                      <a:ext uri="{FF2B5EF4-FFF2-40B4-BE49-F238E27FC236}">
                        <a16:creationId xmlns:a16="http://schemas.microsoft.com/office/drawing/2014/main" id="{FF694F69-C513-3829-2B2B-71415852FB5A}"/>
                      </a:ext>
                    </a:extLst>
                  </p:cNvPr>
                  <p:cNvSpPr/>
                  <p:nvPr/>
                </p:nvSpPr>
                <p:spPr>
                  <a:xfrm>
                    <a:off x="3872204" y="1369820"/>
                    <a:ext cx="1985352" cy="337682"/>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pc="-150"/>
                  </a:p>
                </p:txBody>
              </p:sp>
            </p:grpSp>
            <p:sp>
              <p:nvSpPr>
                <p:cNvPr id="8" name="TextBox 7">
                  <a:extLst>
                    <a:ext uri="{FF2B5EF4-FFF2-40B4-BE49-F238E27FC236}">
                      <a16:creationId xmlns:a16="http://schemas.microsoft.com/office/drawing/2014/main" id="{4B72963D-7810-3073-B63F-E318FDBAD426}"/>
                    </a:ext>
                  </a:extLst>
                </p:cNvPr>
                <p:cNvSpPr txBox="1"/>
                <p:nvPr/>
              </p:nvSpPr>
              <p:spPr>
                <a:xfrm>
                  <a:off x="1154581" y="908855"/>
                  <a:ext cx="2041531" cy="269259"/>
                </a:xfrm>
                <a:prstGeom prst="rect">
                  <a:avLst/>
                </a:prstGeom>
                <a:noFill/>
              </p:spPr>
              <p:txBody>
                <a:bodyPr wrap="square" rtlCol="0">
                  <a:spAutoFit/>
                </a:bodyPr>
                <a:lstStyle/>
                <a:p>
                  <a:pPr algn="ctr"/>
                  <a:r>
                    <a:rPr lang="ko-KR" altLang="en-US" sz="1350" b="1" spc="-150" dirty="0">
                      <a:solidFill>
                        <a:schemeClr val="bg1"/>
                      </a:solidFill>
                    </a:rPr>
                    <a:t>중대재해처벌법 대응</a:t>
                  </a:r>
                </a:p>
              </p:txBody>
            </p:sp>
          </p:grpSp>
        </p:grpSp>
        <p:sp>
          <p:nvSpPr>
            <p:cNvPr id="40" name="TextBox 39">
              <a:extLst>
                <a:ext uri="{FF2B5EF4-FFF2-40B4-BE49-F238E27FC236}">
                  <a16:creationId xmlns:a16="http://schemas.microsoft.com/office/drawing/2014/main" id="{43C334DA-3007-5F0E-9ACA-91A7EEE4596F}"/>
                </a:ext>
              </a:extLst>
            </p:cNvPr>
            <p:cNvSpPr txBox="1"/>
            <p:nvPr/>
          </p:nvSpPr>
          <p:spPr>
            <a:xfrm>
              <a:off x="895853" y="1367873"/>
              <a:ext cx="2605309" cy="1044988"/>
            </a:xfrm>
            <a:prstGeom prst="rect">
              <a:avLst/>
            </a:prstGeom>
            <a:noFill/>
          </p:spPr>
          <p:txBody>
            <a:bodyPr wrap="square" rtlCol="0">
              <a:spAutoFit/>
            </a:bodyPr>
            <a:lstStyle/>
            <a:p>
              <a:pPr algn="ctr">
                <a:lnSpc>
                  <a:spcPct val="150000"/>
                </a:lnSpc>
              </a:pPr>
              <a:r>
                <a:rPr lang="ko-KR" altLang="en-US" sz="1200" spc="-150" dirty="0">
                  <a:solidFill>
                    <a:schemeClr val="bg2">
                      <a:lumMod val="25000"/>
                    </a:schemeClr>
                  </a:solidFill>
                </a:rPr>
                <a:t>산업현장 내 사고발생 사전체크</a:t>
              </a:r>
              <a:endParaRPr lang="en-US" altLang="ko-KR" sz="1200" spc="-150" dirty="0">
                <a:solidFill>
                  <a:schemeClr val="bg2">
                    <a:lumMod val="25000"/>
                  </a:schemeClr>
                </a:solidFill>
              </a:endParaRPr>
            </a:p>
            <a:p>
              <a:pPr algn="ctr">
                <a:lnSpc>
                  <a:spcPct val="150000"/>
                </a:lnSpc>
              </a:pPr>
              <a:r>
                <a:rPr lang="ko-KR" altLang="en-US" sz="1200" spc="-150" dirty="0">
                  <a:solidFill>
                    <a:schemeClr val="bg2">
                      <a:lumMod val="25000"/>
                    </a:schemeClr>
                  </a:solidFill>
                </a:rPr>
                <a:t>기저질환 근로자 컨디션 사전체크</a:t>
              </a:r>
              <a:endParaRPr lang="en-US" altLang="ko-KR" sz="1200" spc="-150" dirty="0">
                <a:solidFill>
                  <a:schemeClr val="bg2">
                    <a:lumMod val="25000"/>
                  </a:schemeClr>
                </a:solidFill>
              </a:endParaRPr>
            </a:p>
            <a:p>
              <a:pPr algn="ctr">
                <a:lnSpc>
                  <a:spcPct val="150000"/>
                </a:lnSpc>
              </a:pPr>
              <a:r>
                <a:rPr lang="ko-KR" altLang="en-US" sz="1200" spc="-150" dirty="0">
                  <a:solidFill>
                    <a:schemeClr val="bg2">
                      <a:lumMod val="25000"/>
                    </a:schemeClr>
                  </a:solidFill>
                </a:rPr>
                <a:t>실시간 현장 특이사항 체크</a:t>
              </a:r>
              <a:endParaRPr lang="en-US" altLang="ko-KR" sz="1200" spc="-150" dirty="0">
                <a:solidFill>
                  <a:schemeClr val="bg2">
                    <a:lumMod val="25000"/>
                  </a:schemeClr>
                </a:solidFill>
              </a:endParaRPr>
            </a:p>
            <a:p>
              <a:pPr algn="ctr">
                <a:lnSpc>
                  <a:spcPct val="150000"/>
                </a:lnSpc>
              </a:pPr>
              <a:r>
                <a:rPr lang="ko-KR" altLang="en-US" sz="1200" spc="-150" dirty="0">
                  <a:solidFill>
                    <a:schemeClr val="bg2">
                      <a:lumMod val="25000"/>
                    </a:schemeClr>
                  </a:solidFill>
                </a:rPr>
                <a:t>화재</a:t>
              </a:r>
              <a:r>
                <a:rPr lang="en-US" altLang="ko-KR" sz="1200" spc="-150" dirty="0">
                  <a:solidFill>
                    <a:schemeClr val="bg2">
                      <a:lumMod val="25000"/>
                    </a:schemeClr>
                  </a:solidFill>
                </a:rPr>
                <a:t>, </a:t>
              </a:r>
              <a:r>
                <a:rPr lang="ko-KR" altLang="en-US" sz="1200" spc="-150" dirty="0">
                  <a:solidFill>
                    <a:schemeClr val="bg2">
                      <a:lumMod val="25000"/>
                    </a:schemeClr>
                  </a:solidFill>
                </a:rPr>
                <a:t>폭발</a:t>
              </a:r>
              <a:r>
                <a:rPr lang="en-US" altLang="ko-KR" sz="1200" spc="-150" dirty="0">
                  <a:solidFill>
                    <a:schemeClr val="bg2">
                      <a:lumMod val="25000"/>
                    </a:schemeClr>
                  </a:solidFill>
                </a:rPr>
                <a:t>, </a:t>
              </a:r>
              <a:r>
                <a:rPr lang="ko-KR" altLang="en-US" sz="1200" spc="-150" dirty="0">
                  <a:solidFill>
                    <a:schemeClr val="bg2">
                      <a:lumMod val="25000"/>
                    </a:schemeClr>
                  </a:solidFill>
                </a:rPr>
                <a:t>각종 안전사고 신속대응</a:t>
              </a:r>
              <a:endParaRPr lang="ko-KR" altLang="en-US" sz="1100" spc="-150" dirty="0">
                <a:solidFill>
                  <a:schemeClr val="bg2">
                    <a:lumMod val="25000"/>
                  </a:schemeClr>
                </a:solidFill>
              </a:endParaRPr>
            </a:p>
          </p:txBody>
        </p:sp>
      </p:grpSp>
      <p:grpSp>
        <p:nvGrpSpPr>
          <p:cNvPr id="45" name="그룹 44">
            <a:extLst>
              <a:ext uri="{FF2B5EF4-FFF2-40B4-BE49-F238E27FC236}">
                <a16:creationId xmlns:a16="http://schemas.microsoft.com/office/drawing/2014/main" id="{DE47715A-D0DA-0512-2394-0F2E65BEC430}"/>
              </a:ext>
            </a:extLst>
          </p:cNvPr>
          <p:cNvGrpSpPr/>
          <p:nvPr/>
        </p:nvGrpSpPr>
        <p:grpSpPr>
          <a:xfrm>
            <a:off x="3298579" y="1313418"/>
            <a:ext cx="2888635" cy="1863434"/>
            <a:chOff x="3322311" y="875104"/>
            <a:chExt cx="2888635" cy="1672027"/>
          </a:xfrm>
        </p:grpSpPr>
        <p:grpSp>
          <p:nvGrpSpPr>
            <p:cNvPr id="37" name="그룹 36">
              <a:extLst>
                <a:ext uri="{FF2B5EF4-FFF2-40B4-BE49-F238E27FC236}">
                  <a16:creationId xmlns:a16="http://schemas.microsoft.com/office/drawing/2014/main" id="{F1A35DEA-772A-2925-B8CF-CA6917AECE0F}"/>
                </a:ext>
              </a:extLst>
            </p:cNvPr>
            <p:cNvGrpSpPr/>
            <p:nvPr/>
          </p:nvGrpSpPr>
          <p:grpSpPr>
            <a:xfrm>
              <a:off x="3322311" y="875104"/>
              <a:ext cx="2888635" cy="1672027"/>
              <a:chOff x="3322311" y="875104"/>
              <a:chExt cx="2888635" cy="1672027"/>
            </a:xfrm>
          </p:grpSpPr>
          <p:sp>
            <p:nvSpPr>
              <p:cNvPr id="33" name="직사각형 32">
                <a:extLst>
                  <a:ext uri="{FF2B5EF4-FFF2-40B4-BE49-F238E27FC236}">
                    <a16:creationId xmlns:a16="http://schemas.microsoft.com/office/drawing/2014/main" id="{AB05682C-E02C-5EB4-6459-4F9F232AAD19}"/>
                  </a:ext>
                </a:extLst>
              </p:cNvPr>
              <p:cNvSpPr/>
              <p:nvPr/>
            </p:nvSpPr>
            <p:spPr>
              <a:xfrm>
                <a:off x="3570059" y="1058896"/>
                <a:ext cx="2418123" cy="148823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pc="-150"/>
              </a:p>
            </p:txBody>
          </p:sp>
          <p:grpSp>
            <p:nvGrpSpPr>
              <p:cNvPr id="12" name="그룹 11">
                <a:extLst>
                  <a:ext uri="{FF2B5EF4-FFF2-40B4-BE49-F238E27FC236}">
                    <a16:creationId xmlns:a16="http://schemas.microsoft.com/office/drawing/2014/main" id="{D8103CBB-1207-E797-80DB-D9D5222C6FB8}"/>
                  </a:ext>
                </a:extLst>
              </p:cNvPr>
              <p:cNvGrpSpPr/>
              <p:nvPr/>
            </p:nvGrpSpPr>
            <p:grpSpPr>
              <a:xfrm>
                <a:off x="3322311" y="875104"/>
                <a:ext cx="2888635" cy="337682"/>
                <a:chOff x="3274601" y="823742"/>
                <a:chExt cx="2888635" cy="337682"/>
              </a:xfrm>
            </p:grpSpPr>
            <p:grpSp>
              <p:nvGrpSpPr>
                <p:cNvPr id="13" name="그룹 12">
                  <a:extLst>
                    <a:ext uri="{FF2B5EF4-FFF2-40B4-BE49-F238E27FC236}">
                      <a16:creationId xmlns:a16="http://schemas.microsoft.com/office/drawing/2014/main" id="{8B588D3F-AC8C-A4D0-3352-8ED03E0C9644}"/>
                    </a:ext>
                  </a:extLst>
                </p:cNvPr>
                <p:cNvGrpSpPr/>
                <p:nvPr/>
              </p:nvGrpSpPr>
              <p:grpSpPr>
                <a:xfrm>
                  <a:off x="3519220" y="823742"/>
                  <a:ext cx="2424380" cy="337682"/>
                  <a:chOff x="3686047" y="1369820"/>
                  <a:chExt cx="2357666" cy="337682"/>
                </a:xfrm>
              </p:grpSpPr>
              <p:sp>
                <p:nvSpPr>
                  <p:cNvPr id="15" name="타원 14">
                    <a:extLst>
                      <a:ext uri="{FF2B5EF4-FFF2-40B4-BE49-F238E27FC236}">
                        <a16:creationId xmlns:a16="http://schemas.microsoft.com/office/drawing/2014/main" id="{304ADB31-7563-5A2D-5235-8FAA1BF0E6AD}"/>
                      </a:ext>
                    </a:extLst>
                  </p:cNvPr>
                  <p:cNvSpPr/>
                  <p:nvPr/>
                </p:nvSpPr>
                <p:spPr>
                  <a:xfrm>
                    <a:off x="3686047" y="1369820"/>
                    <a:ext cx="337682" cy="337682"/>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pc="-150"/>
                  </a:p>
                </p:txBody>
              </p:sp>
              <p:sp>
                <p:nvSpPr>
                  <p:cNvPr id="16" name="타원 15">
                    <a:extLst>
                      <a:ext uri="{FF2B5EF4-FFF2-40B4-BE49-F238E27FC236}">
                        <a16:creationId xmlns:a16="http://schemas.microsoft.com/office/drawing/2014/main" id="{32E9228E-12D5-79CC-6963-6BA03D2CF667}"/>
                      </a:ext>
                    </a:extLst>
                  </p:cNvPr>
                  <p:cNvSpPr/>
                  <p:nvPr/>
                </p:nvSpPr>
                <p:spPr>
                  <a:xfrm>
                    <a:off x="5706031" y="1369820"/>
                    <a:ext cx="337682" cy="337682"/>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pc="-150"/>
                  </a:p>
                </p:txBody>
              </p:sp>
              <p:sp>
                <p:nvSpPr>
                  <p:cNvPr id="17" name="직사각형 16">
                    <a:extLst>
                      <a:ext uri="{FF2B5EF4-FFF2-40B4-BE49-F238E27FC236}">
                        <a16:creationId xmlns:a16="http://schemas.microsoft.com/office/drawing/2014/main" id="{E81D01E1-E04A-BC43-D046-D6A90AF04B6F}"/>
                      </a:ext>
                    </a:extLst>
                  </p:cNvPr>
                  <p:cNvSpPr/>
                  <p:nvPr/>
                </p:nvSpPr>
                <p:spPr>
                  <a:xfrm>
                    <a:off x="3872204" y="1369820"/>
                    <a:ext cx="1985352" cy="337682"/>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pc="-150"/>
                  </a:p>
                </p:txBody>
              </p:sp>
            </p:grpSp>
            <p:sp>
              <p:nvSpPr>
                <p:cNvPr id="14" name="TextBox 13">
                  <a:extLst>
                    <a:ext uri="{FF2B5EF4-FFF2-40B4-BE49-F238E27FC236}">
                      <a16:creationId xmlns:a16="http://schemas.microsoft.com/office/drawing/2014/main" id="{F2D54BC5-3B24-B543-E357-82003ED9B4A3}"/>
                    </a:ext>
                  </a:extLst>
                </p:cNvPr>
                <p:cNvSpPr txBox="1"/>
                <p:nvPr/>
              </p:nvSpPr>
              <p:spPr>
                <a:xfrm>
                  <a:off x="3274601" y="872759"/>
                  <a:ext cx="2888635" cy="262355"/>
                </a:xfrm>
                <a:prstGeom prst="rect">
                  <a:avLst/>
                </a:prstGeom>
                <a:noFill/>
              </p:spPr>
              <p:txBody>
                <a:bodyPr wrap="square" rtlCol="0">
                  <a:spAutoFit/>
                </a:bodyPr>
                <a:lstStyle/>
                <a:p>
                  <a:pPr algn="ctr"/>
                  <a:r>
                    <a:rPr lang="ko-KR" altLang="en-US" sz="1300" b="1" spc="-150" dirty="0">
                      <a:solidFill>
                        <a:schemeClr val="bg1"/>
                      </a:solidFill>
                    </a:rPr>
                    <a:t>관리예산 효율화 및 업무부담 경감</a:t>
                  </a:r>
                </a:p>
              </p:txBody>
            </p:sp>
          </p:grpSp>
        </p:grpSp>
        <p:sp>
          <p:nvSpPr>
            <p:cNvPr id="41" name="TextBox 40">
              <a:extLst>
                <a:ext uri="{FF2B5EF4-FFF2-40B4-BE49-F238E27FC236}">
                  <a16:creationId xmlns:a16="http://schemas.microsoft.com/office/drawing/2014/main" id="{AB573982-D43E-2EA9-5737-3518FA6D974F}"/>
                </a:ext>
              </a:extLst>
            </p:cNvPr>
            <p:cNvSpPr txBox="1"/>
            <p:nvPr/>
          </p:nvSpPr>
          <p:spPr>
            <a:xfrm>
              <a:off x="3476465" y="1419603"/>
              <a:ext cx="2605309" cy="796442"/>
            </a:xfrm>
            <a:prstGeom prst="rect">
              <a:avLst/>
            </a:prstGeom>
            <a:noFill/>
          </p:spPr>
          <p:txBody>
            <a:bodyPr wrap="square" rtlCol="0">
              <a:spAutoFit/>
            </a:bodyPr>
            <a:lstStyle/>
            <a:p>
              <a:pPr algn="ctr">
                <a:lnSpc>
                  <a:spcPct val="150000"/>
                </a:lnSpc>
              </a:pPr>
              <a:r>
                <a:rPr lang="ko-KR" altLang="en-US" sz="1200" spc="-150" dirty="0">
                  <a:solidFill>
                    <a:schemeClr val="bg2">
                      <a:lumMod val="25000"/>
                    </a:schemeClr>
                  </a:solidFill>
                </a:rPr>
                <a:t>안전</a:t>
              </a:r>
              <a:r>
                <a:rPr lang="en-US" altLang="ko-KR" sz="1200" spc="-150" dirty="0">
                  <a:solidFill>
                    <a:schemeClr val="bg2">
                      <a:lumMod val="25000"/>
                    </a:schemeClr>
                  </a:solidFill>
                </a:rPr>
                <a:t>, </a:t>
              </a:r>
              <a:r>
                <a:rPr lang="ko-KR" altLang="en-US" sz="1200" spc="-150" dirty="0">
                  <a:solidFill>
                    <a:schemeClr val="bg2">
                      <a:lumMod val="25000"/>
                    </a:schemeClr>
                  </a:solidFill>
                </a:rPr>
                <a:t>보건관리자 인원 대비</a:t>
              </a:r>
              <a:endParaRPr lang="en-US" altLang="ko-KR" sz="1200" spc="-150" dirty="0">
                <a:solidFill>
                  <a:schemeClr val="bg2">
                    <a:lumMod val="25000"/>
                  </a:schemeClr>
                </a:solidFill>
              </a:endParaRPr>
            </a:p>
            <a:p>
              <a:pPr algn="ctr">
                <a:lnSpc>
                  <a:spcPct val="150000"/>
                </a:lnSpc>
              </a:pPr>
              <a:r>
                <a:rPr lang="ko-KR" altLang="en-US" sz="1200" spc="-150" dirty="0">
                  <a:solidFill>
                    <a:schemeClr val="bg2">
                      <a:lumMod val="25000"/>
                    </a:schemeClr>
                  </a:solidFill>
                </a:rPr>
                <a:t>관리시간</a:t>
              </a:r>
              <a:r>
                <a:rPr lang="en-US" altLang="ko-KR" sz="1200" spc="-150" dirty="0">
                  <a:solidFill>
                    <a:schemeClr val="bg2">
                      <a:lumMod val="25000"/>
                    </a:schemeClr>
                  </a:solidFill>
                </a:rPr>
                <a:t>, </a:t>
              </a:r>
              <a:r>
                <a:rPr lang="ko-KR" altLang="en-US" sz="1200" spc="-150" dirty="0">
                  <a:solidFill>
                    <a:schemeClr val="bg2">
                      <a:lumMod val="25000"/>
                    </a:schemeClr>
                  </a:solidFill>
                </a:rPr>
                <a:t>관리방법의 간소화</a:t>
              </a:r>
              <a:endParaRPr lang="en-US" altLang="ko-KR" sz="1200" spc="-150" dirty="0">
                <a:solidFill>
                  <a:schemeClr val="bg2">
                    <a:lumMod val="25000"/>
                  </a:schemeClr>
                </a:solidFill>
              </a:endParaRPr>
            </a:p>
            <a:p>
              <a:pPr algn="ctr">
                <a:lnSpc>
                  <a:spcPct val="150000"/>
                </a:lnSpc>
              </a:pPr>
              <a:r>
                <a:rPr lang="ko-KR" altLang="en-US" sz="1200" spc="-150" dirty="0">
                  <a:solidFill>
                    <a:schemeClr val="bg2">
                      <a:lumMod val="25000"/>
                    </a:schemeClr>
                  </a:solidFill>
                </a:rPr>
                <a:t>관리자 업무 부담 경감</a:t>
              </a:r>
              <a:r>
                <a:rPr lang="en-US" altLang="ko-KR" sz="1200" spc="-150" dirty="0">
                  <a:solidFill>
                    <a:schemeClr val="bg2">
                      <a:lumMod val="25000"/>
                    </a:schemeClr>
                  </a:solidFill>
                </a:rPr>
                <a:t>, </a:t>
              </a:r>
              <a:r>
                <a:rPr lang="ko-KR" altLang="en-US" sz="1200" spc="-150" dirty="0">
                  <a:solidFill>
                    <a:schemeClr val="bg2">
                      <a:lumMod val="25000"/>
                    </a:schemeClr>
                  </a:solidFill>
                </a:rPr>
                <a:t>비용 절감</a:t>
              </a:r>
            </a:p>
          </p:txBody>
        </p:sp>
      </p:grpSp>
      <p:grpSp>
        <p:nvGrpSpPr>
          <p:cNvPr id="46" name="그룹 45">
            <a:extLst>
              <a:ext uri="{FF2B5EF4-FFF2-40B4-BE49-F238E27FC236}">
                <a16:creationId xmlns:a16="http://schemas.microsoft.com/office/drawing/2014/main" id="{E2D329DA-4C0F-838D-6CAD-F2FD9CF42D59}"/>
              </a:ext>
            </a:extLst>
          </p:cNvPr>
          <p:cNvGrpSpPr/>
          <p:nvPr/>
        </p:nvGrpSpPr>
        <p:grpSpPr>
          <a:xfrm>
            <a:off x="6035984" y="1313417"/>
            <a:ext cx="2605309" cy="1863434"/>
            <a:chOff x="6152457" y="875104"/>
            <a:chExt cx="2605309" cy="1672027"/>
          </a:xfrm>
        </p:grpSpPr>
        <p:grpSp>
          <p:nvGrpSpPr>
            <p:cNvPr id="38" name="그룹 37">
              <a:extLst>
                <a:ext uri="{FF2B5EF4-FFF2-40B4-BE49-F238E27FC236}">
                  <a16:creationId xmlns:a16="http://schemas.microsoft.com/office/drawing/2014/main" id="{82CCA255-845C-1D1A-E874-7FE91F38E0D7}"/>
                </a:ext>
              </a:extLst>
            </p:cNvPr>
            <p:cNvGrpSpPr/>
            <p:nvPr/>
          </p:nvGrpSpPr>
          <p:grpSpPr>
            <a:xfrm>
              <a:off x="6225098" y="875104"/>
              <a:ext cx="2429164" cy="1672027"/>
              <a:chOff x="6225098" y="875104"/>
              <a:chExt cx="2429164" cy="1672027"/>
            </a:xfrm>
          </p:grpSpPr>
          <p:sp>
            <p:nvSpPr>
              <p:cNvPr id="35" name="직사각형 34">
                <a:extLst>
                  <a:ext uri="{FF2B5EF4-FFF2-40B4-BE49-F238E27FC236}">
                    <a16:creationId xmlns:a16="http://schemas.microsoft.com/office/drawing/2014/main" id="{1B13869A-85C4-BF5C-41D9-7EAF1E050AEE}"/>
                  </a:ext>
                </a:extLst>
              </p:cNvPr>
              <p:cNvSpPr/>
              <p:nvPr/>
            </p:nvSpPr>
            <p:spPr>
              <a:xfrm>
                <a:off x="6236139" y="1058896"/>
                <a:ext cx="2418123" cy="148823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pc="-150"/>
              </a:p>
            </p:txBody>
          </p:sp>
          <p:grpSp>
            <p:nvGrpSpPr>
              <p:cNvPr id="18" name="그룹 17">
                <a:extLst>
                  <a:ext uri="{FF2B5EF4-FFF2-40B4-BE49-F238E27FC236}">
                    <a16:creationId xmlns:a16="http://schemas.microsoft.com/office/drawing/2014/main" id="{1D7728BD-87BB-7E4A-C63B-CFDE078EBBCE}"/>
                  </a:ext>
                </a:extLst>
              </p:cNvPr>
              <p:cNvGrpSpPr/>
              <p:nvPr/>
            </p:nvGrpSpPr>
            <p:grpSpPr>
              <a:xfrm>
                <a:off x="6225098" y="875104"/>
                <a:ext cx="2424380" cy="337682"/>
                <a:chOff x="6225098" y="875104"/>
                <a:chExt cx="2424380" cy="337682"/>
              </a:xfrm>
            </p:grpSpPr>
            <p:grpSp>
              <p:nvGrpSpPr>
                <p:cNvPr id="19" name="그룹 18">
                  <a:extLst>
                    <a:ext uri="{FF2B5EF4-FFF2-40B4-BE49-F238E27FC236}">
                      <a16:creationId xmlns:a16="http://schemas.microsoft.com/office/drawing/2014/main" id="{6CB7A40E-5E54-545B-5A77-709EBB9BF309}"/>
                    </a:ext>
                  </a:extLst>
                </p:cNvPr>
                <p:cNvGrpSpPr/>
                <p:nvPr/>
              </p:nvGrpSpPr>
              <p:grpSpPr>
                <a:xfrm>
                  <a:off x="6225098" y="875104"/>
                  <a:ext cx="2424380" cy="337682"/>
                  <a:chOff x="3686047" y="1369820"/>
                  <a:chExt cx="2357666" cy="337682"/>
                </a:xfrm>
              </p:grpSpPr>
              <p:sp>
                <p:nvSpPr>
                  <p:cNvPr id="21" name="타원 20">
                    <a:extLst>
                      <a:ext uri="{FF2B5EF4-FFF2-40B4-BE49-F238E27FC236}">
                        <a16:creationId xmlns:a16="http://schemas.microsoft.com/office/drawing/2014/main" id="{700E5ACA-6D2F-8E73-879E-9EE788BCA542}"/>
                      </a:ext>
                    </a:extLst>
                  </p:cNvPr>
                  <p:cNvSpPr/>
                  <p:nvPr/>
                </p:nvSpPr>
                <p:spPr>
                  <a:xfrm>
                    <a:off x="3686047" y="1369820"/>
                    <a:ext cx="337682" cy="337682"/>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pc="-150"/>
                  </a:p>
                </p:txBody>
              </p:sp>
              <p:sp>
                <p:nvSpPr>
                  <p:cNvPr id="22" name="타원 21">
                    <a:extLst>
                      <a:ext uri="{FF2B5EF4-FFF2-40B4-BE49-F238E27FC236}">
                        <a16:creationId xmlns:a16="http://schemas.microsoft.com/office/drawing/2014/main" id="{51F3225F-E601-E844-B855-8EA00E7E3AD6}"/>
                      </a:ext>
                    </a:extLst>
                  </p:cNvPr>
                  <p:cNvSpPr/>
                  <p:nvPr/>
                </p:nvSpPr>
                <p:spPr>
                  <a:xfrm>
                    <a:off x="5706031" y="1369820"/>
                    <a:ext cx="337682" cy="337682"/>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pc="-150"/>
                  </a:p>
                </p:txBody>
              </p:sp>
              <p:sp>
                <p:nvSpPr>
                  <p:cNvPr id="23" name="직사각형 22">
                    <a:extLst>
                      <a:ext uri="{FF2B5EF4-FFF2-40B4-BE49-F238E27FC236}">
                        <a16:creationId xmlns:a16="http://schemas.microsoft.com/office/drawing/2014/main" id="{2A4D6749-DFE8-5A74-463C-CCA494556C56}"/>
                      </a:ext>
                    </a:extLst>
                  </p:cNvPr>
                  <p:cNvSpPr/>
                  <p:nvPr/>
                </p:nvSpPr>
                <p:spPr>
                  <a:xfrm>
                    <a:off x="3872204" y="1369820"/>
                    <a:ext cx="1985352" cy="337682"/>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pc="-150"/>
                  </a:p>
                </p:txBody>
              </p:sp>
            </p:grpSp>
            <p:sp>
              <p:nvSpPr>
                <p:cNvPr id="20" name="TextBox 19">
                  <a:extLst>
                    <a:ext uri="{FF2B5EF4-FFF2-40B4-BE49-F238E27FC236}">
                      <a16:creationId xmlns:a16="http://schemas.microsoft.com/office/drawing/2014/main" id="{E2AC8299-4203-5512-967F-E2551BEF8F56}"/>
                    </a:ext>
                  </a:extLst>
                </p:cNvPr>
                <p:cNvSpPr txBox="1"/>
                <p:nvPr/>
              </p:nvSpPr>
              <p:spPr>
                <a:xfrm>
                  <a:off x="6707735" y="912595"/>
                  <a:ext cx="1454881" cy="269258"/>
                </a:xfrm>
                <a:prstGeom prst="rect">
                  <a:avLst/>
                </a:prstGeom>
                <a:noFill/>
              </p:spPr>
              <p:txBody>
                <a:bodyPr wrap="square" rtlCol="0">
                  <a:spAutoFit/>
                </a:bodyPr>
                <a:lstStyle/>
                <a:p>
                  <a:pPr algn="ctr"/>
                  <a:r>
                    <a:rPr lang="ko-KR" altLang="en-US" sz="1350" b="1" spc="-150" dirty="0">
                      <a:solidFill>
                        <a:schemeClr val="bg1"/>
                      </a:solidFill>
                    </a:rPr>
                    <a:t>경영평가 반영</a:t>
                  </a:r>
                </a:p>
              </p:txBody>
            </p:sp>
          </p:grpSp>
        </p:grpSp>
        <p:sp>
          <p:nvSpPr>
            <p:cNvPr id="42" name="TextBox 41">
              <a:extLst>
                <a:ext uri="{FF2B5EF4-FFF2-40B4-BE49-F238E27FC236}">
                  <a16:creationId xmlns:a16="http://schemas.microsoft.com/office/drawing/2014/main" id="{EA7F6728-A510-F779-74BA-62194FE709C9}"/>
                </a:ext>
              </a:extLst>
            </p:cNvPr>
            <p:cNvSpPr txBox="1"/>
            <p:nvPr/>
          </p:nvSpPr>
          <p:spPr>
            <a:xfrm>
              <a:off x="6152457" y="1435661"/>
              <a:ext cx="2605309" cy="796442"/>
            </a:xfrm>
            <a:prstGeom prst="rect">
              <a:avLst/>
            </a:prstGeom>
            <a:noFill/>
          </p:spPr>
          <p:txBody>
            <a:bodyPr wrap="square" rtlCol="0">
              <a:spAutoFit/>
            </a:bodyPr>
            <a:lstStyle/>
            <a:p>
              <a:pPr algn="ctr">
                <a:lnSpc>
                  <a:spcPct val="150000"/>
                </a:lnSpc>
              </a:pPr>
              <a:r>
                <a:rPr lang="ko-KR" altLang="en-US" sz="1200" spc="-150" dirty="0">
                  <a:solidFill>
                    <a:schemeClr val="bg2">
                      <a:lumMod val="25000"/>
                    </a:schemeClr>
                  </a:solidFill>
                </a:rPr>
                <a:t>스마트 관리 시스템 도입으로 인한</a:t>
              </a:r>
              <a:endParaRPr lang="en-US" altLang="ko-KR" sz="1200" spc="-150" dirty="0">
                <a:solidFill>
                  <a:schemeClr val="bg2">
                    <a:lumMod val="25000"/>
                  </a:schemeClr>
                </a:solidFill>
              </a:endParaRPr>
            </a:p>
            <a:p>
              <a:pPr algn="ctr">
                <a:lnSpc>
                  <a:spcPct val="150000"/>
                </a:lnSpc>
              </a:pPr>
              <a:r>
                <a:rPr lang="ko-KR" altLang="en-US" sz="1200" spc="-150" dirty="0">
                  <a:solidFill>
                    <a:schemeClr val="bg2">
                      <a:lumMod val="25000"/>
                    </a:schemeClr>
                  </a:solidFill>
                </a:rPr>
                <a:t>직원 복지</a:t>
              </a:r>
              <a:r>
                <a:rPr lang="en-US" altLang="ko-KR" sz="1200" spc="-150" dirty="0">
                  <a:solidFill>
                    <a:schemeClr val="bg2">
                      <a:lumMod val="25000"/>
                    </a:schemeClr>
                  </a:solidFill>
                </a:rPr>
                <a:t>, </a:t>
              </a:r>
              <a:r>
                <a:rPr lang="ko-KR" altLang="en-US" sz="1200" spc="-150" dirty="0">
                  <a:solidFill>
                    <a:schemeClr val="bg2">
                      <a:lumMod val="25000"/>
                    </a:schemeClr>
                  </a:solidFill>
                </a:rPr>
                <a:t>안전관리 부문</a:t>
              </a:r>
              <a:endParaRPr lang="en-US" altLang="ko-KR" sz="1200" spc="-150" dirty="0">
                <a:solidFill>
                  <a:schemeClr val="bg2">
                    <a:lumMod val="25000"/>
                  </a:schemeClr>
                </a:solidFill>
              </a:endParaRPr>
            </a:p>
            <a:p>
              <a:pPr algn="ctr">
                <a:lnSpc>
                  <a:spcPct val="150000"/>
                </a:lnSpc>
              </a:pPr>
              <a:r>
                <a:rPr lang="ko-KR" altLang="en-US" sz="1200" spc="-150" dirty="0">
                  <a:solidFill>
                    <a:schemeClr val="bg2">
                      <a:lumMod val="25000"/>
                    </a:schemeClr>
                  </a:solidFill>
                </a:rPr>
                <a:t>경영평가 점수에 반영</a:t>
              </a:r>
            </a:p>
          </p:txBody>
        </p:sp>
      </p:grpSp>
      <p:grpSp>
        <p:nvGrpSpPr>
          <p:cNvPr id="47" name="그룹 46">
            <a:extLst>
              <a:ext uri="{FF2B5EF4-FFF2-40B4-BE49-F238E27FC236}">
                <a16:creationId xmlns:a16="http://schemas.microsoft.com/office/drawing/2014/main" id="{22FFE8D5-B6A7-F03E-5EE1-E3CFD992F86C}"/>
              </a:ext>
            </a:extLst>
          </p:cNvPr>
          <p:cNvGrpSpPr/>
          <p:nvPr/>
        </p:nvGrpSpPr>
        <p:grpSpPr>
          <a:xfrm>
            <a:off x="8619882" y="1313417"/>
            <a:ext cx="2605309" cy="1868819"/>
            <a:chOff x="8687377" y="870272"/>
            <a:chExt cx="2605309" cy="1676859"/>
          </a:xfrm>
        </p:grpSpPr>
        <p:sp>
          <p:nvSpPr>
            <p:cNvPr id="36" name="직사각형 35">
              <a:extLst>
                <a:ext uri="{FF2B5EF4-FFF2-40B4-BE49-F238E27FC236}">
                  <a16:creationId xmlns:a16="http://schemas.microsoft.com/office/drawing/2014/main" id="{67DFAA8F-56B9-2C2F-D9FE-F2C6D965D871}"/>
                </a:ext>
              </a:extLst>
            </p:cNvPr>
            <p:cNvSpPr/>
            <p:nvPr/>
          </p:nvSpPr>
          <p:spPr>
            <a:xfrm>
              <a:off x="8780971" y="1058896"/>
              <a:ext cx="2418123" cy="148823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pc="-150"/>
            </a:p>
          </p:txBody>
        </p:sp>
        <p:grpSp>
          <p:nvGrpSpPr>
            <p:cNvPr id="24" name="그룹 23">
              <a:extLst>
                <a:ext uri="{FF2B5EF4-FFF2-40B4-BE49-F238E27FC236}">
                  <a16:creationId xmlns:a16="http://schemas.microsoft.com/office/drawing/2014/main" id="{07674B94-A9AC-D701-7291-3A16787D56E0}"/>
                </a:ext>
              </a:extLst>
            </p:cNvPr>
            <p:cNvGrpSpPr/>
            <p:nvPr/>
          </p:nvGrpSpPr>
          <p:grpSpPr>
            <a:xfrm>
              <a:off x="8792905" y="870272"/>
              <a:ext cx="2424380" cy="337682"/>
              <a:chOff x="8795656" y="855272"/>
              <a:chExt cx="2424380" cy="337682"/>
            </a:xfrm>
          </p:grpSpPr>
          <p:grpSp>
            <p:nvGrpSpPr>
              <p:cNvPr id="25" name="그룹 24">
                <a:extLst>
                  <a:ext uri="{FF2B5EF4-FFF2-40B4-BE49-F238E27FC236}">
                    <a16:creationId xmlns:a16="http://schemas.microsoft.com/office/drawing/2014/main" id="{EF4889D0-1122-4B2E-0C71-51427415F301}"/>
                  </a:ext>
                </a:extLst>
              </p:cNvPr>
              <p:cNvGrpSpPr/>
              <p:nvPr/>
            </p:nvGrpSpPr>
            <p:grpSpPr>
              <a:xfrm>
                <a:off x="8795656" y="855272"/>
                <a:ext cx="2424380" cy="337682"/>
                <a:chOff x="3686047" y="1369820"/>
                <a:chExt cx="2357666" cy="337682"/>
              </a:xfrm>
            </p:grpSpPr>
            <p:sp>
              <p:nvSpPr>
                <p:cNvPr id="27" name="타원 26">
                  <a:extLst>
                    <a:ext uri="{FF2B5EF4-FFF2-40B4-BE49-F238E27FC236}">
                      <a16:creationId xmlns:a16="http://schemas.microsoft.com/office/drawing/2014/main" id="{7389AA01-AD9B-F147-D9E8-CFB153CDD8EF}"/>
                    </a:ext>
                  </a:extLst>
                </p:cNvPr>
                <p:cNvSpPr/>
                <p:nvPr/>
              </p:nvSpPr>
              <p:spPr>
                <a:xfrm>
                  <a:off x="3686047" y="1369820"/>
                  <a:ext cx="337682" cy="337682"/>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pc="-150"/>
                </a:p>
              </p:txBody>
            </p:sp>
            <p:sp>
              <p:nvSpPr>
                <p:cNvPr id="28" name="타원 27">
                  <a:extLst>
                    <a:ext uri="{FF2B5EF4-FFF2-40B4-BE49-F238E27FC236}">
                      <a16:creationId xmlns:a16="http://schemas.microsoft.com/office/drawing/2014/main" id="{724BA030-E2E0-FC54-CDFE-EBCACD91B7EA}"/>
                    </a:ext>
                  </a:extLst>
                </p:cNvPr>
                <p:cNvSpPr/>
                <p:nvPr/>
              </p:nvSpPr>
              <p:spPr>
                <a:xfrm>
                  <a:off x="5706031" y="1369820"/>
                  <a:ext cx="337682" cy="337682"/>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pc="-150"/>
                </a:p>
              </p:txBody>
            </p:sp>
            <p:sp>
              <p:nvSpPr>
                <p:cNvPr id="29" name="직사각형 28">
                  <a:extLst>
                    <a:ext uri="{FF2B5EF4-FFF2-40B4-BE49-F238E27FC236}">
                      <a16:creationId xmlns:a16="http://schemas.microsoft.com/office/drawing/2014/main" id="{6074EC2C-190D-8C2C-FBCF-91DD96F09ECA}"/>
                    </a:ext>
                  </a:extLst>
                </p:cNvPr>
                <p:cNvSpPr/>
                <p:nvPr/>
              </p:nvSpPr>
              <p:spPr>
                <a:xfrm>
                  <a:off x="3872204" y="1369820"/>
                  <a:ext cx="1985352" cy="337682"/>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pc="-150"/>
                </a:p>
              </p:txBody>
            </p:sp>
          </p:grpSp>
          <p:sp>
            <p:nvSpPr>
              <p:cNvPr id="26" name="TextBox 25">
                <a:extLst>
                  <a:ext uri="{FF2B5EF4-FFF2-40B4-BE49-F238E27FC236}">
                    <a16:creationId xmlns:a16="http://schemas.microsoft.com/office/drawing/2014/main" id="{9222AB0C-DD78-CFE2-99FA-4A9B496FB335}"/>
                  </a:ext>
                </a:extLst>
              </p:cNvPr>
              <p:cNvSpPr txBox="1"/>
              <p:nvPr/>
            </p:nvSpPr>
            <p:spPr>
              <a:xfrm>
                <a:off x="8953472" y="889023"/>
                <a:ext cx="2108748" cy="269259"/>
              </a:xfrm>
              <a:prstGeom prst="rect">
                <a:avLst/>
              </a:prstGeom>
              <a:noFill/>
            </p:spPr>
            <p:txBody>
              <a:bodyPr wrap="square" rtlCol="0">
                <a:spAutoFit/>
              </a:bodyPr>
              <a:lstStyle/>
              <a:p>
                <a:pPr algn="ctr"/>
                <a:r>
                  <a:rPr lang="ko-KR" altLang="en-US" sz="1350" b="1" spc="-150" dirty="0">
                    <a:solidFill>
                      <a:schemeClr val="bg1"/>
                    </a:solidFill>
                  </a:rPr>
                  <a:t>동종업계 경쟁우위선점</a:t>
                </a:r>
              </a:p>
            </p:txBody>
          </p:sp>
        </p:grpSp>
        <p:sp>
          <p:nvSpPr>
            <p:cNvPr id="43" name="TextBox 42">
              <a:extLst>
                <a:ext uri="{FF2B5EF4-FFF2-40B4-BE49-F238E27FC236}">
                  <a16:creationId xmlns:a16="http://schemas.microsoft.com/office/drawing/2014/main" id="{029849B0-F543-CB8C-FF76-8E937F384AF8}"/>
                </a:ext>
              </a:extLst>
            </p:cNvPr>
            <p:cNvSpPr txBox="1"/>
            <p:nvPr/>
          </p:nvSpPr>
          <p:spPr>
            <a:xfrm>
              <a:off x="8687377" y="1435229"/>
              <a:ext cx="2605309" cy="796442"/>
            </a:xfrm>
            <a:prstGeom prst="rect">
              <a:avLst/>
            </a:prstGeom>
            <a:noFill/>
          </p:spPr>
          <p:txBody>
            <a:bodyPr wrap="square" rtlCol="0">
              <a:spAutoFit/>
            </a:bodyPr>
            <a:lstStyle/>
            <a:p>
              <a:pPr algn="ctr">
                <a:lnSpc>
                  <a:spcPct val="150000"/>
                </a:lnSpc>
              </a:pPr>
              <a:r>
                <a:rPr lang="ko-KR" altLang="en-US" sz="1200" spc="-150" dirty="0">
                  <a:solidFill>
                    <a:schemeClr val="bg2">
                      <a:lumMod val="25000"/>
                    </a:schemeClr>
                  </a:solidFill>
                </a:rPr>
                <a:t>동종업계 및 그룹 계열사 중</a:t>
              </a:r>
              <a:endParaRPr lang="en-US" altLang="ko-KR" sz="1200" spc="-150" dirty="0">
                <a:solidFill>
                  <a:schemeClr val="bg2">
                    <a:lumMod val="25000"/>
                  </a:schemeClr>
                </a:solidFill>
              </a:endParaRPr>
            </a:p>
            <a:p>
              <a:pPr algn="ctr">
                <a:lnSpc>
                  <a:spcPct val="150000"/>
                </a:lnSpc>
              </a:pPr>
              <a:r>
                <a:rPr lang="ko-KR" altLang="en-US" sz="1200" spc="-150" dirty="0">
                  <a:solidFill>
                    <a:schemeClr val="bg2">
                      <a:lumMod val="25000"/>
                    </a:schemeClr>
                  </a:solidFill>
                </a:rPr>
                <a:t>선도적인 기술도입으로</a:t>
              </a:r>
              <a:endParaRPr lang="en-US" altLang="ko-KR" sz="1200" spc="-150" dirty="0">
                <a:solidFill>
                  <a:schemeClr val="bg2">
                    <a:lumMod val="25000"/>
                  </a:schemeClr>
                </a:solidFill>
              </a:endParaRPr>
            </a:p>
            <a:p>
              <a:pPr algn="ctr">
                <a:lnSpc>
                  <a:spcPct val="150000"/>
                </a:lnSpc>
              </a:pPr>
              <a:r>
                <a:rPr lang="ko-KR" altLang="en-US" sz="1200" spc="-150" dirty="0">
                  <a:solidFill>
                    <a:schemeClr val="bg2">
                      <a:lumMod val="25000"/>
                    </a:schemeClr>
                  </a:solidFill>
                </a:rPr>
                <a:t>혁신 우수사례 선점</a:t>
              </a:r>
              <a:endParaRPr lang="en-US" altLang="ko-KR" sz="1200" spc="-150" dirty="0">
                <a:solidFill>
                  <a:schemeClr val="bg2">
                    <a:lumMod val="25000"/>
                  </a:schemeClr>
                </a:solidFill>
              </a:endParaRPr>
            </a:p>
          </p:txBody>
        </p:sp>
      </p:grpSp>
      <p:grpSp>
        <p:nvGrpSpPr>
          <p:cNvPr id="78" name="그룹 77">
            <a:extLst>
              <a:ext uri="{FF2B5EF4-FFF2-40B4-BE49-F238E27FC236}">
                <a16:creationId xmlns:a16="http://schemas.microsoft.com/office/drawing/2014/main" id="{EE73C638-0025-9897-42EC-2BA990EAA918}"/>
              </a:ext>
            </a:extLst>
          </p:cNvPr>
          <p:cNvGrpSpPr/>
          <p:nvPr/>
        </p:nvGrpSpPr>
        <p:grpSpPr>
          <a:xfrm>
            <a:off x="965303" y="3366703"/>
            <a:ext cx="5016902" cy="952843"/>
            <a:chOff x="1007705" y="2197278"/>
            <a:chExt cx="5023525" cy="961748"/>
          </a:xfrm>
        </p:grpSpPr>
        <p:grpSp>
          <p:nvGrpSpPr>
            <p:cNvPr id="58" name="그룹 57">
              <a:extLst>
                <a:ext uri="{FF2B5EF4-FFF2-40B4-BE49-F238E27FC236}">
                  <a16:creationId xmlns:a16="http://schemas.microsoft.com/office/drawing/2014/main" id="{425C3390-7688-8E47-5577-4E46590A27D8}"/>
                </a:ext>
              </a:extLst>
            </p:cNvPr>
            <p:cNvGrpSpPr/>
            <p:nvPr/>
          </p:nvGrpSpPr>
          <p:grpSpPr>
            <a:xfrm>
              <a:off x="1007705" y="2197278"/>
              <a:ext cx="5023525" cy="961748"/>
              <a:chOff x="1007705" y="2197278"/>
              <a:chExt cx="5023525" cy="961748"/>
            </a:xfrm>
          </p:grpSpPr>
          <p:sp>
            <p:nvSpPr>
              <p:cNvPr id="59" name="직사각형 58">
                <a:extLst>
                  <a:ext uri="{FF2B5EF4-FFF2-40B4-BE49-F238E27FC236}">
                    <a16:creationId xmlns:a16="http://schemas.microsoft.com/office/drawing/2014/main" id="{0AA3141B-3E4E-6511-3094-D261619B45F7}"/>
                  </a:ext>
                </a:extLst>
              </p:cNvPr>
              <p:cNvSpPr/>
              <p:nvPr/>
            </p:nvSpPr>
            <p:spPr>
              <a:xfrm>
                <a:off x="1007705" y="2197278"/>
                <a:ext cx="5023525" cy="961748"/>
              </a:xfrm>
              <a:prstGeom prst="rect">
                <a:avLst/>
              </a:prstGeom>
              <a:solidFill>
                <a:srgbClr val="EFEE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TextBox 59">
                <a:extLst>
                  <a:ext uri="{FF2B5EF4-FFF2-40B4-BE49-F238E27FC236}">
                    <a16:creationId xmlns:a16="http://schemas.microsoft.com/office/drawing/2014/main" id="{4A1AE083-E4D9-7426-1048-C1D3388E1879}"/>
                  </a:ext>
                </a:extLst>
              </p:cNvPr>
              <p:cNvSpPr txBox="1"/>
              <p:nvPr/>
            </p:nvSpPr>
            <p:spPr>
              <a:xfrm>
                <a:off x="1138335" y="2508875"/>
                <a:ext cx="886408" cy="338554"/>
              </a:xfrm>
              <a:prstGeom prst="rect">
                <a:avLst/>
              </a:prstGeom>
              <a:noFill/>
            </p:spPr>
            <p:txBody>
              <a:bodyPr wrap="square" rtlCol="0">
                <a:spAutoFit/>
              </a:bodyPr>
              <a:lstStyle/>
              <a:p>
                <a:r>
                  <a:rPr lang="ko-KR" altLang="en-US" sz="1600" b="1" dirty="0">
                    <a:solidFill>
                      <a:schemeClr val="accent1">
                        <a:lumMod val="50000"/>
                      </a:schemeClr>
                    </a:solidFill>
                  </a:rPr>
                  <a:t>근로자</a:t>
                </a:r>
              </a:p>
            </p:txBody>
          </p:sp>
          <p:cxnSp>
            <p:nvCxnSpPr>
              <p:cNvPr id="61" name="직선 연결선 60">
                <a:extLst>
                  <a:ext uri="{FF2B5EF4-FFF2-40B4-BE49-F238E27FC236}">
                    <a16:creationId xmlns:a16="http://schemas.microsoft.com/office/drawing/2014/main" id="{BD9EB19A-CAFA-9F90-CE6F-D93C2D5CDDC8}"/>
                  </a:ext>
                </a:extLst>
              </p:cNvPr>
              <p:cNvCxnSpPr/>
              <p:nvPr/>
            </p:nvCxnSpPr>
            <p:spPr>
              <a:xfrm>
                <a:off x="2006081" y="2356246"/>
                <a:ext cx="0" cy="643812"/>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4" name="TextBox 73">
              <a:extLst>
                <a:ext uri="{FF2B5EF4-FFF2-40B4-BE49-F238E27FC236}">
                  <a16:creationId xmlns:a16="http://schemas.microsoft.com/office/drawing/2014/main" id="{889FCDE9-A889-01C5-2BD1-BE2B71A13F68}"/>
                </a:ext>
              </a:extLst>
            </p:cNvPr>
            <p:cNvSpPr txBox="1"/>
            <p:nvPr/>
          </p:nvSpPr>
          <p:spPr>
            <a:xfrm>
              <a:off x="2131477" y="2369990"/>
              <a:ext cx="3498529" cy="616323"/>
            </a:xfrm>
            <a:prstGeom prst="rect">
              <a:avLst/>
            </a:prstGeom>
            <a:noFill/>
          </p:spPr>
          <p:txBody>
            <a:bodyPr wrap="square" rtlCol="0">
              <a:spAutoFit/>
            </a:bodyPr>
            <a:lstStyle/>
            <a:p>
              <a:pPr>
                <a:lnSpc>
                  <a:spcPct val="150000"/>
                </a:lnSpc>
              </a:pPr>
              <a:r>
                <a:rPr lang="ko-KR" altLang="en-US" sz="1200" spc="-150" dirty="0"/>
                <a:t>기저질환</a:t>
              </a:r>
              <a:r>
                <a:rPr lang="en-US" altLang="ko-KR" sz="1200" spc="-150" dirty="0"/>
                <a:t>, </a:t>
              </a:r>
              <a:r>
                <a:rPr lang="ko-KR" altLang="en-US" sz="1200" spc="-150" dirty="0"/>
                <a:t>건강이상자 파악 및 출입통제 고혈당</a:t>
              </a:r>
              <a:r>
                <a:rPr lang="en-US" altLang="ko-KR" sz="1200" spc="-150" dirty="0"/>
                <a:t>,</a:t>
              </a:r>
            </a:p>
            <a:p>
              <a:pPr>
                <a:lnSpc>
                  <a:spcPct val="150000"/>
                </a:lnSpc>
              </a:pPr>
              <a:r>
                <a:rPr lang="ko-KR" altLang="en-US" sz="1200" spc="-150" dirty="0"/>
                <a:t>음주여부</a:t>
              </a:r>
              <a:r>
                <a:rPr lang="en-US" altLang="ko-KR" sz="1200" spc="-150" dirty="0"/>
                <a:t>, </a:t>
              </a:r>
              <a:r>
                <a:rPr lang="ko-KR" altLang="en-US" sz="1200" spc="-150" dirty="0"/>
                <a:t>현장 내 위치 파악 등</a:t>
              </a:r>
              <a:endParaRPr lang="en-US" altLang="ko-KR" sz="1200" spc="-150" dirty="0"/>
            </a:p>
          </p:txBody>
        </p:sp>
      </p:grpSp>
      <p:grpSp>
        <p:nvGrpSpPr>
          <p:cNvPr id="79" name="그룹 78">
            <a:extLst>
              <a:ext uri="{FF2B5EF4-FFF2-40B4-BE49-F238E27FC236}">
                <a16:creationId xmlns:a16="http://schemas.microsoft.com/office/drawing/2014/main" id="{408E4F00-C247-BA5E-C12D-5FEC204A6A57}"/>
              </a:ext>
            </a:extLst>
          </p:cNvPr>
          <p:cNvGrpSpPr/>
          <p:nvPr/>
        </p:nvGrpSpPr>
        <p:grpSpPr>
          <a:xfrm>
            <a:off x="6096000" y="3366704"/>
            <a:ext cx="5047765" cy="961748"/>
            <a:chOff x="6572335" y="2202226"/>
            <a:chExt cx="5023525" cy="961748"/>
          </a:xfrm>
        </p:grpSpPr>
        <p:grpSp>
          <p:nvGrpSpPr>
            <p:cNvPr id="62" name="그룹 61">
              <a:extLst>
                <a:ext uri="{FF2B5EF4-FFF2-40B4-BE49-F238E27FC236}">
                  <a16:creationId xmlns:a16="http://schemas.microsoft.com/office/drawing/2014/main" id="{233B90AD-63D5-EA5C-4A51-7C33D212B74E}"/>
                </a:ext>
              </a:extLst>
            </p:cNvPr>
            <p:cNvGrpSpPr/>
            <p:nvPr/>
          </p:nvGrpSpPr>
          <p:grpSpPr>
            <a:xfrm>
              <a:off x="6572335" y="2202226"/>
              <a:ext cx="5023525" cy="961748"/>
              <a:chOff x="1007705" y="2197278"/>
              <a:chExt cx="5023525" cy="961748"/>
            </a:xfrm>
          </p:grpSpPr>
          <p:sp>
            <p:nvSpPr>
              <p:cNvPr id="63" name="직사각형 62">
                <a:extLst>
                  <a:ext uri="{FF2B5EF4-FFF2-40B4-BE49-F238E27FC236}">
                    <a16:creationId xmlns:a16="http://schemas.microsoft.com/office/drawing/2014/main" id="{E77E57DA-A8CB-3ED1-1917-3B57F629C364}"/>
                  </a:ext>
                </a:extLst>
              </p:cNvPr>
              <p:cNvSpPr/>
              <p:nvPr/>
            </p:nvSpPr>
            <p:spPr>
              <a:xfrm>
                <a:off x="1007705" y="2197278"/>
                <a:ext cx="5023525" cy="961748"/>
              </a:xfrm>
              <a:prstGeom prst="rect">
                <a:avLst/>
              </a:prstGeom>
              <a:solidFill>
                <a:srgbClr val="EFEE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4" name="TextBox 63">
                <a:extLst>
                  <a:ext uri="{FF2B5EF4-FFF2-40B4-BE49-F238E27FC236}">
                    <a16:creationId xmlns:a16="http://schemas.microsoft.com/office/drawing/2014/main" id="{A3D1DC3D-8DEE-E195-9266-F98D9CCE412F}"/>
                  </a:ext>
                </a:extLst>
              </p:cNvPr>
              <p:cNvSpPr txBox="1"/>
              <p:nvPr/>
            </p:nvSpPr>
            <p:spPr>
              <a:xfrm>
                <a:off x="1037167" y="2521268"/>
                <a:ext cx="1061075" cy="338554"/>
              </a:xfrm>
              <a:prstGeom prst="rect">
                <a:avLst/>
              </a:prstGeom>
              <a:noFill/>
            </p:spPr>
            <p:txBody>
              <a:bodyPr wrap="square" rtlCol="0">
                <a:spAutoFit/>
              </a:bodyPr>
              <a:lstStyle/>
              <a:p>
                <a:r>
                  <a:rPr lang="ko-KR" altLang="en-US" sz="1600" b="1" dirty="0">
                    <a:solidFill>
                      <a:schemeClr val="accent1">
                        <a:lumMod val="50000"/>
                      </a:schemeClr>
                    </a:solidFill>
                  </a:rPr>
                  <a:t>내부요인</a:t>
                </a:r>
              </a:p>
            </p:txBody>
          </p:sp>
          <p:cxnSp>
            <p:nvCxnSpPr>
              <p:cNvPr id="65" name="직선 연결선 64">
                <a:extLst>
                  <a:ext uri="{FF2B5EF4-FFF2-40B4-BE49-F238E27FC236}">
                    <a16:creationId xmlns:a16="http://schemas.microsoft.com/office/drawing/2014/main" id="{DB09374B-DB51-4804-B373-E5FFD0B61EF6}"/>
                  </a:ext>
                </a:extLst>
              </p:cNvPr>
              <p:cNvCxnSpPr/>
              <p:nvPr/>
            </p:nvCxnSpPr>
            <p:spPr>
              <a:xfrm>
                <a:off x="2006081" y="2356246"/>
                <a:ext cx="0" cy="643812"/>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5" name="TextBox 74">
              <a:extLst>
                <a:ext uri="{FF2B5EF4-FFF2-40B4-BE49-F238E27FC236}">
                  <a16:creationId xmlns:a16="http://schemas.microsoft.com/office/drawing/2014/main" id="{A7C5A81B-D2DC-D8F4-9C76-42E4E7353637}"/>
                </a:ext>
              </a:extLst>
            </p:cNvPr>
            <p:cNvSpPr txBox="1"/>
            <p:nvPr/>
          </p:nvSpPr>
          <p:spPr>
            <a:xfrm>
              <a:off x="7722070" y="2332215"/>
              <a:ext cx="3548693" cy="610616"/>
            </a:xfrm>
            <a:prstGeom prst="rect">
              <a:avLst/>
            </a:prstGeom>
            <a:noFill/>
          </p:spPr>
          <p:txBody>
            <a:bodyPr wrap="square" rtlCol="0">
              <a:spAutoFit/>
            </a:bodyPr>
            <a:lstStyle/>
            <a:p>
              <a:pPr>
                <a:lnSpc>
                  <a:spcPct val="150000"/>
                </a:lnSpc>
              </a:pPr>
              <a:r>
                <a:rPr lang="ko-KR" altLang="en-US" sz="1200" spc="-150" dirty="0"/>
                <a:t>안전관리 강화 필요성 재가 중대재해처벌법 대응</a:t>
              </a:r>
              <a:endParaRPr lang="en-US" altLang="ko-KR" sz="1200" spc="-150" dirty="0"/>
            </a:p>
            <a:p>
              <a:pPr>
                <a:lnSpc>
                  <a:spcPct val="150000"/>
                </a:lnSpc>
              </a:pPr>
              <a:r>
                <a:rPr lang="ko-KR" altLang="en-US" sz="1200" spc="-150" dirty="0"/>
                <a:t>관리자 업무 부담 경감</a:t>
              </a:r>
              <a:r>
                <a:rPr lang="en-US" altLang="ko-KR" sz="1200" spc="-150" dirty="0"/>
                <a:t>, </a:t>
              </a:r>
              <a:r>
                <a:rPr lang="ko-KR" altLang="en-US" sz="1200" spc="-150" dirty="0"/>
                <a:t>현장 관리 비용절감</a:t>
              </a:r>
              <a:endParaRPr lang="en-US" altLang="ko-KR" sz="1200" spc="-150" dirty="0"/>
            </a:p>
          </p:txBody>
        </p:sp>
      </p:grpSp>
      <p:grpSp>
        <p:nvGrpSpPr>
          <p:cNvPr id="81" name="그룹 80">
            <a:extLst>
              <a:ext uri="{FF2B5EF4-FFF2-40B4-BE49-F238E27FC236}">
                <a16:creationId xmlns:a16="http://schemas.microsoft.com/office/drawing/2014/main" id="{1AABC78C-97F0-98B5-D11B-039B71EB7056}"/>
              </a:ext>
            </a:extLst>
          </p:cNvPr>
          <p:cNvGrpSpPr/>
          <p:nvPr/>
        </p:nvGrpSpPr>
        <p:grpSpPr>
          <a:xfrm>
            <a:off x="961083" y="4491646"/>
            <a:ext cx="5021122" cy="1025797"/>
            <a:chOff x="483204" y="4244403"/>
            <a:chExt cx="5023525" cy="961748"/>
          </a:xfrm>
        </p:grpSpPr>
        <p:grpSp>
          <p:nvGrpSpPr>
            <p:cNvPr id="66" name="그룹 65">
              <a:extLst>
                <a:ext uri="{FF2B5EF4-FFF2-40B4-BE49-F238E27FC236}">
                  <a16:creationId xmlns:a16="http://schemas.microsoft.com/office/drawing/2014/main" id="{69C53E60-6306-817C-BAD4-F5B0A0AB4D81}"/>
                </a:ext>
              </a:extLst>
            </p:cNvPr>
            <p:cNvGrpSpPr/>
            <p:nvPr/>
          </p:nvGrpSpPr>
          <p:grpSpPr>
            <a:xfrm>
              <a:off x="483204" y="4244403"/>
              <a:ext cx="5023525" cy="961748"/>
              <a:chOff x="1007705" y="2197278"/>
              <a:chExt cx="5023525" cy="961748"/>
            </a:xfrm>
          </p:grpSpPr>
          <p:sp>
            <p:nvSpPr>
              <p:cNvPr id="67" name="직사각형 66">
                <a:extLst>
                  <a:ext uri="{FF2B5EF4-FFF2-40B4-BE49-F238E27FC236}">
                    <a16:creationId xmlns:a16="http://schemas.microsoft.com/office/drawing/2014/main" id="{5DDD2615-1CF2-C85B-4143-6710F994BF3D}"/>
                  </a:ext>
                </a:extLst>
              </p:cNvPr>
              <p:cNvSpPr/>
              <p:nvPr/>
            </p:nvSpPr>
            <p:spPr>
              <a:xfrm>
                <a:off x="1007705" y="2197278"/>
                <a:ext cx="5023525" cy="961748"/>
              </a:xfrm>
              <a:prstGeom prst="rect">
                <a:avLst/>
              </a:prstGeom>
              <a:solidFill>
                <a:srgbClr val="EFEE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8" name="TextBox 67">
                <a:extLst>
                  <a:ext uri="{FF2B5EF4-FFF2-40B4-BE49-F238E27FC236}">
                    <a16:creationId xmlns:a16="http://schemas.microsoft.com/office/drawing/2014/main" id="{DEE7B0AC-49D1-D5D2-529E-1BE97FB4A695}"/>
                  </a:ext>
                </a:extLst>
              </p:cNvPr>
              <p:cNvSpPr txBox="1"/>
              <p:nvPr/>
            </p:nvSpPr>
            <p:spPr>
              <a:xfrm>
                <a:off x="1045989" y="2505789"/>
                <a:ext cx="1005031" cy="338554"/>
              </a:xfrm>
              <a:prstGeom prst="rect">
                <a:avLst/>
              </a:prstGeom>
              <a:noFill/>
            </p:spPr>
            <p:txBody>
              <a:bodyPr wrap="square" rtlCol="0">
                <a:spAutoFit/>
              </a:bodyPr>
              <a:lstStyle/>
              <a:p>
                <a:r>
                  <a:rPr lang="ko-KR" altLang="en-US" sz="1600" b="1" dirty="0">
                    <a:solidFill>
                      <a:schemeClr val="accent1">
                        <a:lumMod val="50000"/>
                      </a:schemeClr>
                    </a:solidFill>
                  </a:rPr>
                  <a:t>현장관리</a:t>
                </a:r>
              </a:p>
            </p:txBody>
          </p:sp>
          <p:cxnSp>
            <p:nvCxnSpPr>
              <p:cNvPr id="69" name="직선 연결선 68">
                <a:extLst>
                  <a:ext uri="{FF2B5EF4-FFF2-40B4-BE49-F238E27FC236}">
                    <a16:creationId xmlns:a16="http://schemas.microsoft.com/office/drawing/2014/main" id="{79E072A4-97CF-DCB9-F8E4-706C9EDA03EB}"/>
                  </a:ext>
                </a:extLst>
              </p:cNvPr>
              <p:cNvCxnSpPr/>
              <p:nvPr/>
            </p:nvCxnSpPr>
            <p:spPr>
              <a:xfrm>
                <a:off x="2006081" y="2356246"/>
                <a:ext cx="0" cy="643812"/>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6" name="TextBox 75">
              <a:extLst>
                <a:ext uri="{FF2B5EF4-FFF2-40B4-BE49-F238E27FC236}">
                  <a16:creationId xmlns:a16="http://schemas.microsoft.com/office/drawing/2014/main" id="{C88425F3-77A5-31A7-6389-DA611D457E80}"/>
                </a:ext>
              </a:extLst>
            </p:cNvPr>
            <p:cNvSpPr txBox="1"/>
            <p:nvPr/>
          </p:nvSpPr>
          <p:spPr>
            <a:xfrm>
              <a:off x="1601948" y="4432180"/>
              <a:ext cx="3782564" cy="572490"/>
            </a:xfrm>
            <a:prstGeom prst="rect">
              <a:avLst/>
            </a:prstGeom>
            <a:noFill/>
          </p:spPr>
          <p:txBody>
            <a:bodyPr wrap="square" rtlCol="0">
              <a:spAutoFit/>
            </a:bodyPr>
            <a:lstStyle/>
            <a:p>
              <a:pPr>
                <a:lnSpc>
                  <a:spcPct val="150000"/>
                </a:lnSpc>
              </a:pPr>
              <a:r>
                <a:rPr lang="ko-KR" altLang="en-US" sz="1200" spc="-150" dirty="0"/>
                <a:t>광범위 현장 사이트</a:t>
              </a:r>
              <a:r>
                <a:rPr lang="en-US" altLang="ko-KR" sz="1200" spc="-150" dirty="0"/>
                <a:t>, </a:t>
              </a:r>
              <a:r>
                <a:rPr lang="ko-KR" altLang="en-US" sz="1200" spc="-150" dirty="0"/>
                <a:t>대규모 근로자 관리</a:t>
              </a:r>
              <a:r>
                <a:rPr lang="en-US" altLang="ko-KR" sz="1200" spc="-150" dirty="0"/>
                <a:t>(</a:t>
              </a:r>
              <a:r>
                <a:rPr lang="ko-KR" altLang="en-US" sz="1200" spc="-150" dirty="0"/>
                <a:t>현장 내외</a:t>
              </a:r>
              <a:r>
                <a:rPr lang="en-US" altLang="ko-KR" sz="1200" spc="-150" dirty="0"/>
                <a:t>, </a:t>
              </a:r>
              <a:r>
                <a:rPr lang="ko-KR" altLang="en-US" sz="1200" spc="-150" dirty="0"/>
                <a:t>건물 내외</a:t>
              </a:r>
              <a:r>
                <a:rPr lang="en-US" altLang="ko-KR" sz="1200" spc="-150" dirty="0"/>
                <a:t>)</a:t>
              </a:r>
            </a:p>
            <a:p>
              <a:pPr>
                <a:lnSpc>
                  <a:spcPct val="150000"/>
                </a:lnSpc>
              </a:pPr>
              <a:r>
                <a:rPr lang="ko-KR" altLang="en-US" sz="1200" spc="-150" dirty="0"/>
                <a:t>산업재해 사전대응으로 무재해 현장 달성</a:t>
              </a:r>
              <a:endParaRPr lang="en-US" altLang="ko-KR" sz="1200" spc="-150" dirty="0"/>
            </a:p>
          </p:txBody>
        </p:sp>
      </p:grpSp>
      <p:grpSp>
        <p:nvGrpSpPr>
          <p:cNvPr id="80" name="그룹 79">
            <a:extLst>
              <a:ext uri="{FF2B5EF4-FFF2-40B4-BE49-F238E27FC236}">
                <a16:creationId xmlns:a16="http://schemas.microsoft.com/office/drawing/2014/main" id="{38048373-83B9-630D-629D-0C07594D27FE}"/>
              </a:ext>
            </a:extLst>
          </p:cNvPr>
          <p:cNvGrpSpPr/>
          <p:nvPr/>
        </p:nvGrpSpPr>
        <p:grpSpPr>
          <a:xfrm>
            <a:off x="6096000" y="4496782"/>
            <a:ext cx="5047765" cy="1027393"/>
            <a:chOff x="6572334" y="4244402"/>
            <a:chExt cx="5023525" cy="1027393"/>
          </a:xfrm>
        </p:grpSpPr>
        <p:grpSp>
          <p:nvGrpSpPr>
            <p:cNvPr id="70" name="그룹 69">
              <a:extLst>
                <a:ext uri="{FF2B5EF4-FFF2-40B4-BE49-F238E27FC236}">
                  <a16:creationId xmlns:a16="http://schemas.microsoft.com/office/drawing/2014/main" id="{454FDD59-8A63-3D93-9C4C-273E9E84B16B}"/>
                </a:ext>
              </a:extLst>
            </p:cNvPr>
            <p:cNvGrpSpPr/>
            <p:nvPr/>
          </p:nvGrpSpPr>
          <p:grpSpPr>
            <a:xfrm>
              <a:off x="6572334" y="4244402"/>
              <a:ext cx="5023525" cy="1027393"/>
              <a:chOff x="1007705" y="2197278"/>
              <a:chExt cx="5023525" cy="961748"/>
            </a:xfrm>
          </p:grpSpPr>
          <p:sp>
            <p:nvSpPr>
              <p:cNvPr id="71" name="직사각형 70">
                <a:extLst>
                  <a:ext uri="{FF2B5EF4-FFF2-40B4-BE49-F238E27FC236}">
                    <a16:creationId xmlns:a16="http://schemas.microsoft.com/office/drawing/2014/main" id="{1A3FBFBD-25DE-8412-35D8-87E0B65753E2}"/>
                  </a:ext>
                </a:extLst>
              </p:cNvPr>
              <p:cNvSpPr/>
              <p:nvPr/>
            </p:nvSpPr>
            <p:spPr>
              <a:xfrm>
                <a:off x="1007705" y="2197278"/>
                <a:ext cx="5023525" cy="961748"/>
              </a:xfrm>
              <a:prstGeom prst="rect">
                <a:avLst/>
              </a:prstGeom>
              <a:solidFill>
                <a:srgbClr val="EFEE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2" name="TextBox 71">
                <a:extLst>
                  <a:ext uri="{FF2B5EF4-FFF2-40B4-BE49-F238E27FC236}">
                    <a16:creationId xmlns:a16="http://schemas.microsoft.com/office/drawing/2014/main" id="{BA4C9DD6-02A4-E57E-E975-84E165264CB1}"/>
                  </a:ext>
                </a:extLst>
              </p:cNvPr>
              <p:cNvSpPr txBox="1"/>
              <p:nvPr/>
            </p:nvSpPr>
            <p:spPr>
              <a:xfrm>
                <a:off x="1027324" y="2508874"/>
                <a:ext cx="1078746" cy="338554"/>
              </a:xfrm>
              <a:prstGeom prst="rect">
                <a:avLst/>
              </a:prstGeom>
              <a:noFill/>
            </p:spPr>
            <p:txBody>
              <a:bodyPr wrap="square" rtlCol="0">
                <a:spAutoFit/>
              </a:bodyPr>
              <a:lstStyle/>
              <a:p>
                <a:r>
                  <a:rPr lang="ko-KR" altLang="en-US" sz="1600" b="1" dirty="0">
                    <a:solidFill>
                      <a:schemeClr val="accent1">
                        <a:lumMod val="50000"/>
                      </a:schemeClr>
                    </a:solidFill>
                  </a:rPr>
                  <a:t>외부요인</a:t>
                </a:r>
              </a:p>
            </p:txBody>
          </p:sp>
          <p:cxnSp>
            <p:nvCxnSpPr>
              <p:cNvPr id="73" name="직선 연결선 72">
                <a:extLst>
                  <a:ext uri="{FF2B5EF4-FFF2-40B4-BE49-F238E27FC236}">
                    <a16:creationId xmlns:a16="http://schemas.microsoft.com/office/drawing/2014/main" id="{1BB5AA9F-7F95-6802-D042-57683DA62A6A}"/>
                  </a:ext>
                </a:extLst>
              </p:cNvPr>
              <p:cNvCxnSpPr/>
              <p:nvPr/>
            </p:nvCxnSpPr>
            <p:spPr>
              <a:xfrm>
                <a:off x="2006081" y="2356246"/>
                <a:ext cx="0" cy="643812"/>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7" name="TextBox 76">
              <a:extLst>
                <a:ext uri="{FF2B5EF4-FFF2-40B4-BE49-F238E27FC236}">
                  <a16:creationId xmlns:a16="http://schemas.microsoft.com/office/drawing/2014/main" id="{60A7B1C3-499B-CA8E-A18D-207B533FFAA9}"/>
                </a:ext>
              </a:extLst>
            </p:cNvPr>
            <p:cNvSpPr txBox="1"/>
            <p:nvPr/>
          </p:nvSpPr>
          <p:spPr>
            <a:xfrm>
              <a:off x="7722069" y="4408821"/>
              <a:ext cx="3150771" cy="610616"/>
            </a:xfrm>
            <a:prstGeom prst="rect">
              <a:avLst/>
            </a:prstGeom>
            <a:noFill/>
          </p:spPr>
          <p:txBody>
            <a:bodyPr wrap="square" rtlCol="0">
              <a:spAutoFit/>
            </a:bodyPr>
            <a:lstStyle/>
            <a:p>
              <a:pPr>
                <a:lnSpc>
                  <a:spcPct val="150000"/>
                </a:lnSpc>
              </a:pPr>
              <a:r>
                <a:rPr lang="ko-KR" altLang="en-US" sz="1200" spc="-150" dirty="0"/>
                <a:t>안전관리 미흡 및 사고로 인한 언론 관심과</a:t>
              </a:r>
              <a:endParaRPr lang="en-US" altLang="ko-KR" sz="1200" spc="-150" dirty="0"/>
            </a:p>
            <a:p>
              <a:pPr>
                <a:lnSpc>
                  <a:spcPct val="150000"/>
                </a:lnSpc>
              </a:pPr>
              <a:r>
                <a:rPr lang="ko-KR" altLang="en-US" sz="1200" spc="-150" dirty="0"/>
                <a:t>민원 사전 차단</a:t>
              </a:r>
              <a:r>
                <a:rPr lang="en-US" altLang="ko-KR" sz="1200" spc="-150" dirty="0"/>
                <a:t>, </a:t>
              </a:r>
              <a:r>
                <a:rPr lang="ko-KR" altLang="en-US" sz="1200" spc="-150" dirty="0"/>
                <a:t>지역업체 상생 협력</a:t>
              </a:r>
              <a:endParaRPr lang="en-US" altLang="ko-KR" sz="1200" spc="-150" dirty="0"/>
            </a:p>
          </p:txBody>
        </p:sp>
      </p:grpSp>
    </p:spTree>
    <p:extLst>
      <p:ext uri="{BB962C8B-B14F-4D97-AF65-F5344CB8AC3E}">
        <p14:creationId xmlns:p14="http://schemas.microsoft.com/office/powerpoint/2010/main" val="3174032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descr="텍스트이(가) 표시된 사진&#10;&#10;자동 생성된 설명">
            <a:extLst>
              <a:ext uri="{FF2B5EF4-FFF2-40B4-BE49-F238E27FC236}">
                <a16:creationId xmlns:a16="http://schemas.microsoft.com/office/drawing/2014/main" id="{49FA4ADE-E5C0-1EEA-073A-F4534460C6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6139930"/>
            <a:ext cx="2524123" cy="829982"/>
          </a:xfrm>
          <a:prstGeom prst="rect">
            <a:avLst/>
          </a:prstGeom>
        </p:spPr>
      </p:pic>
      <p:sp>
        <p:nvSpPr>
          <p:cNvPr id="4" name="제목 3">
            <a:extLst>
              <a:ext uri="{FF2B5EF4-FFF2-40B4-BE49-F238E27FC236}">
                <a16:creationId xmlns:a16="http://schemas.microsoft.com/office/drawing/2014/main" id="{01B64B24-6424-7F05-0022-5E45A0E2A923}"/>
              </a:ext>
            </a:extLst>
          </p:cNvPr>
          <p:cNvSpPr txBox="1">
            <a:spLocks/>
          </p:cNvSpPr>
          <p:nvPr/>
        </p:nvSpPr>
        <p:spPr>
          <a:xfrm>
            <a:off x="302803" y="102585"/>
            <a:ext cx="7461238" cy="512762"/>
          </a:xfrm>
          <a:prstGeom prst="rect">
            <a:avLst/>
          </a:prstGeom>
        </p:spPr>
        <p:txBody>
          <a:bodyPr vert="horz" lIns="91440" tIns="45720" rIns="91440" bIns="45720" rtlCol="0" anchor="b">
            <a:no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algn="l"/>
            <a:r>
              <a:rPr lang="en-US" altLang="ko-KR" sz="2400" b="1" dirty="0">
                <a:solidFill>
                  <a:srgbClr val="002060"/>
                </a:solidFill>
                <a:latin typeface="Calibri" panose="020F0502020204030204"/>
                <a:ea typeface="+mn-ea"/>
                <a:cs typeface="+mn-cs"/>
              </a:rPr>
              <a:t>6. </a:t>
            </a:r>
            <a:r>
              <a:rPr lang="ko-KR" altLang="en-US" sz="2400" b="1" dirty="0">
                <a:solidFill>
                  <a:srgbClr val="002060"/>
                </a:solidFill>
                <a:latin typeface="Calibri" panose="020F0502020204030204"/>
                <a:ea typeface="+mn-ea"/>
                <a:cs typeface="+mn-cs"/>
              </a:rPr>
              <a:t>향후 전망</a:t>
            </a:r>
          </a:p>
        </p:txBody>
      </p:sp>
      <p:sp>
        <p:nvSpPr>
          <p:cNvPr id="6" name="object 3">
            <a:extLst>
              <a:ext uri="{FF2B5EF4-FFF2-40B4-BE49-F238E27FC236}">
                <a16:creationId xmlns:a16="http://schemas.microsoft.com/office/drawing/2014/main" id="{7BD77821-2684-0D95-38C2-C3B68AFE6068}"/>
              </a:ext>
            </a:extLst>
          </p:cNvPr>
          <p:cNvSpPr txBox="1"/>
          <p:nvPr/>
        </p:nvSpPr>
        <p:spPr>
          <a:xfrm>
            <a:off x="607515" y="2140857"/>
            <a:ext cx="10976970" cy="2473562"/>
          </a:xfrm>
          <a:prstGeom prst="rect">
            <a:avLst/>
          </a:prstGeom>
        </p:spPr>
        <p:txBody>
          <a:bodyPr vert="horz" wrap="square" lIns="0" tIns="12700" rIns="0" bIns="0" rtlCol="0">
            <a:spAutoFit/>
          </a:bodyPr>
          <a:lstStyle/>
          <a:p>
            <a:pPr marL="12700" marR="56515">
              <a:lnSpc>
                <a:spcPct val="150100"/>
              </a:lnSpc>
              <a:spcBef>
                <a:spcPts val="100"/>
              </a:spcBef>
              <a:tabLst>
                <a:tab pos="10193655" algn="l"/>
              </a:tabLst>
            </a:pPr>
            <a:r>
              <a:rPr sz="1600" spc="-5" dirty="0">
                <a:solidFill>
                  <a:srgbClr val="1F1F1F"/>
                </a:solidFill>
                <a:latin typeface="맑은 고딕"/>
                <a:cs typeface="맑은 고딕"/>
              </a:rPr>
              <a:t>A</a:t>
            </a:r>
            <a:r>
              <a:rPr sz="1600" dirty="0">
                <a:solidFill>
                  <a:srgbClr val="1F1F1F"/>
                </a:solidFill>
                <a:latin typeface="맑은 고딕"/>
                <a:cs typeface="맑은 고딕"/>
              </a:rPr>
              <a:t>I</a:t>
            </a:r>
            <a:r>
              <a:rPr sz="1600" spc="10" dirty="0">
                <a:solidFill>
                  <a:srgbClr val="1F1F1F"/>
                </a:solidFill>
                <a:latin typeface="맑은 고딕"/>
                <a:cs typeface="맑은 고딕"/>
              </a:rPr>
              <a:t> </a:t>
            </a:r>
            <a:r>
              <a:rPr sz="1600" dirty="0">
                <a:solidFill>
                  <a:srgbClr val="1F1F1F"/>
                </a:solidFill>
                <a:latin typeface="맑은 고딕"/>
                <a:cs typeface="맑은 고딕"/>
              </a:rPr>
              <a:t>카메라를 이용한 산업안전보건에</a:t>
            </a:r>
            <a:r>
              <a:rPr sz="1600" spc="5" dirty="0">
                <a:solidFill>
                  <a:srgbClr val="1F1F1F"/>
                </a:solidFill>
                <a:latin typeface="맑은 고딕"/>
                <a:cs typeface="맑은 고딕"/>
              </a:rPr>
              <a:t> </a:t>
            </a:r>
            <a:r>
              <a:rPr sz="1600" dirty="0">
                <a:solidFill>
                  <a:srgbClr val="1F1F1F"/>
                </a:solidFill>
                <a:latin typeface="맑은 고딕"/>
                <a:cs typeface="맑은 고딕"/>
              </a:rPr>
              <a:t>적용되는 기술은 근로자의</a:t>
            </a:r>
            <a:r>
              <a:rPr sz="1600" spc="5" dirty="0">
                <a:solidFill>
                  <a:srgbClr val="1F1F1F"/>
                </a:solidFill>
                <a:latin typeface="맑은 고딕"/>
                <a:cs typeface="맑은 고딕"/>
              </a:rPr>
              <a:t> </a:t>
            </a:r>
            <a:r>
              <a:rPr sz="1600" dirty="0">
                <a:solidFill>
                  <a:srgbClr val="1F1F1F"/>
                </a:solidFill>
                <a:latin typeface="맑은 고딕"/>
                <a:cs typeface="맑은 고딕"/>
              </a:rPr>
              <a:t>건강을</a:t>
            </a:r>
            <a:r>
              <a:rPr sz="1600" spc="15" dirty="0">
                <a:solidFill>
                  <a:srgbClr val="1F1F1F"/>
                </a:solidFill>
                <a:latin typeface="맑은 고딕"/>
                <a:cs typeface="맑은 고딕"/>
              </a:rPr>
              <a:t> </a:t>
            </a:r>
            <a:r>
              <a:rPr sz="1600" dirty="0">
                <a:solidFill>
                  <a:srgbClr val="1F1F1F"/>
                </a:solidFill>
                <a:latin typeface="맑은 고딕"/>
                <a:cs typeface="맑은 고딕"/>
              </a:rPr>
              <a:t>개선하고</a:t>
            </a:r>
            <a:r>
              <a:rPr sz="1600" spc="5" dirty="0">
                <a:solidFill>
                  <a:srgbClr val="1F1F1F"/>
                </a:solidFill>
                <a:latin typeface="맑은 고딕"/>
                <a:cs typeface="맑은 고딕"/>
              </a:rPr>
              <a:t> </a:t>
            </a:r>
            <a:r>
              <a:rPr sz="1600" dirty="0" err="1">
                <a:solidFill>
                  <a:srgbClr val="1F1F1F"/>
                </a:solidFill>
                <a:latin typeface="맑은 고딕"/>
                <a:cs typeface="맑은 고딕"/>
              </a:rPr>
              <a:t>기업의</a:t>
            </a:r>
            <a:r>
              <a:rPr sz="1600" dirty="0">
                <a:solidFill>
                  <a:srgbClr val="1F1F1F"/>
                </a:solidFill>
                <a:latin typeface="맑은 고딕"/>
                <a:cs typeface="맑은 고딕"/>
              </a:rPr>
              <a:t> </a:t>
            </a:r>
            <a:r>
              <a:rPr sz="1600" dirty="0" err="1">
                <a:solidFill>
                  <a:srgbClr val="1F1F1F"/>
                </a:solidFill>
                <a:latin typeface="맑은 고딕"/>
                <a:cs typeface="맑은 고딕"/>
              </a:rPr>
              <a:t>생산성을</a:t>
            </a:r>
            <a:r>
              <a:rPr lang="en-US" sz="1600" dirty="0">
                <a:solidFill>
                  <a:srgbClr val="1F1F1F"/>
                </a:solidFill>
                <a:latin typeface="맑은 고딕"/>
                <a:cs typeface="맑은 고딕"/>
              </a:rPr>
              <a:t> </a:t>
            </a:r>
            <a:r>
              <a:rPr sz="1600" dirty="0" err="1">
                <a:solidFill>
                  <a:srgbClr val="1F1F1F"/>
                </a:solidFill>
                <a:latin typeface="맑은 고딕"/>
                <a:cs typeface="맑은 고딕"/>
              </a:rPr>
              <a:t>향상시킬</a:t>
            </a:r>
            <a:r>
              <a:rPr sz="1600" spc="-5" dirty="0">
                <a:solidFill>
                  <a:srgbClr val="1F1F1F"/>
                </a:solidFill>
                <a:latin typeface="맑은 고딕"/>
                <a:cs typeface="맑은 고딕"/>
              </a:rPr>
              <a:t> </a:t>
            </a:r>
            <a:r>
              <a:rPr sz="1600" dirty="0">
                <a:solidFill>
                  <a:srgbClr val="1F1F1F"/>
                </a:solidFill>
                <a:latin typeface="맑은 고딕"/>
                <a:cs typeface="맑은 고딕"/>
              </a:rPr>
              <a:t>수 있다.</a:t>
            </a:r>
            <a:endParaRPr sz="1600" dirty="0">
              <a:latin typeface="맑은 고딕"/>
              <a:cs typeface="맑은 고딕"/>
            </a:endParaRPr>
          </a:p>
          <a:p>
            <a:pPr marL="12700">
              <a:lnSpc>
                <a:spcPct val="100000"/>
              </a:lnSpc>
              <a:spcBef>
                <a:spcPts val="2075"/>
              </a:spcBef>
            </a:pPr>
            <a:r>
              <a:rPr sz="1600" spc="-5" dirty="0">
                <a:solidFill>
                  <a:srgbClr val="1F1F1F"/>
                </a:solidFill>
                <a:latin typeface="맑은 고딕"/>
                <a:cs typeface="맑은 고딕"/>
              </a:rPr>
              <a:t>AI</a:t>
            </a:r>
            <a:r>
              <a:rPr sz="1600" dirty="0">
                <a:solidFill>
                  <a:srgbClr val="1F1F1F"/>
                </a:solidFill>
                <a:latin typeface="맑은 고딕"/>
                <a:cs typeface="맑은 고딕"/>
              </a:rPr>
              <a:t> 카메라</a:t>
            </a:r>
            <a:r>
              <a:rPr sz="1600" spc="-5" dirty="0">
                <a:solidFill>
                  <a:srgbClr val="1F1F1F"/>
                </a:solidFill>
                <a:latin typeface="맑은 고딕"/>
                <a:cs typeface="맑은 고딕"/>
              </a:rPr>
              <a:t> </a:t>
            </a:r>
            <a:r>
              <a:rPr sz="1600" dirty="0">
                <a:solidFill>
                  <a:srgbClr val="1F1F1F"/>
                </a:solidFill>
                <a:latin typeface="맑은 고딕"/>
                <a:cs typeface="맑은 고딕"/>
              </a:rPr>
              <a:t>혈압</a:t>
            </a:r>
            <a:r>
              <a:rPr sz="1600" spc="-5" dirty="0">
                <a:solidFill>
                  <a:srgbClr val="1F1F1F"/>
                </a:solidFill>
                <a:latin typeface="맑은 고딕"/>
                <a:cs typeface="맑은 고딕"/>
              </a:rPr>
              <a:t> </a:t>
            </a:r>
            <a:r>
              <a:rPr sz="1600" dirty="0">
                <a:solidFill>
                  <a:srgbClr val="1F1F1F"/>
                </a:solidFill>
                <a:latin typeface="맑은 고딕"/>
                <a:cs typeface="맑은 고딕"/>
              </a:rPr>
              <a:t>측정은</a:t>
            </a:r>
            <a:r>
              <a:rPr sz="1600" spc="-5" dirty="0">
                <a:solidFill>
                  <a:srgbClr val="1F1F1F"/>
                </a:solidFill>
                <a:latin typeface="맑은 고딕"/>
                <a:cs typeface="맑은 고딕"/>
              </a:rPr>
              <a:t> </a:t>
            </a:r>
            <a:r>
              <a:rPr sz="1600" dirty="0">
                <a:solidFill>
                  <a:srgbClr val="1F1F1F"/>
                </a:solidFill>
                <a:latin typeface="맑은 고딕"/>
                <a:cs typeface="맑은 고딕"/>
              </a:rPr>
              <a:t>기존의</a:t>
            </a:r>
            <a:r>
              <a:rPr sz="1600" spc="-10" dirty="0">
                <a:solidFill>
                  <a:srgbClr val="1F1F1F"/>
                </a:solidFill>
                <a:latin typeface="맑은 고딕"/>
                <a:cs typeface="맑은 고딕"/>
              </a:rPr>
              <a:t> </a:t>
            </a:r>
            <a:r>
              <a:rPr sz="1600" dirty="0">
                <a:solidFill>
                  <a:srgbClr val="1F1F1F"/>
                </a:solidFill>
                <a:latin typeface="맑은 고딕"/>
                <a:cs typeface="맑은 고딕"/>
              </a:rPr>
              <a:t>혈압 측정</a:t>
            </a:r>
            <a:r>
              <a:rPr sz="1600" spc="-10" dirty="0">
                <a:solidFill>
                  <a:srgbClr val="1F1F1F"/>
                </a:solidFill>
                <a:latin typeface="맑은 고딕"/>
                <a:cs typeface="맑은 고딕"/>
              </a:rPr>
              <a:t> </a:t>
            </a:r>
            <a:r>
              <a:rPr sz="1600" dirty="0">
                <a:solidFill>
                  <a:srgbClr val="1F1F1F"/>
                </a:solidFill>
                <a:latin typeface="맑은 고딕"/>
                <a:cs typeface="맑은 고딕"/>
              </a:rPr>
              <a:t>방법보다</a:t>
            </a:r>
            <a:r>
              <a:rPr sz="1600" spc="10" dirty="0">
                <a:solidFill>
                  <a:srgbClr val="1F1F1F"/>
                </a:solidFill>
                <a:latin typeface="맑은 고딕"/>
                <a:cs typeface="맑은 고딕"/>
              </a:rPr>
              <a:t> </a:t>
            </a:r>
            <a:r>
              <a:rPr sz="1600" dirty="0">
                <a:solidFill>
                  <a:srgbClr val="1F1F1F"/>
                </a:solidFill>
                <a:latin typeface="맑은 고딕"/>
                <a:cs typeface="맑은 고딕"/>
              </a:rPr>
              <a:t>편리하고 정확하며,</a:t>
            </a:r>
            <a:r>
              <a:rPr sz="1600" spc="-5" dirty="0">
                <a:solidFill>
                  <a:srgbClr val="1F1F1F"/>
                </a:solidFill>
                <a:latin typeface="맑은 고딕"/>
                <a:cs typeface="맑은 고딕"/>
              </a:rPr>
              <a:t> </a:t>
            </a:r>
            <a:r>
              <a:rPr sz="1600" dirty="0">
                <a:solidFill>
                  <a:srgbClr val="1F1F1F"/>
                </a:solidFill>
                <a:latin typeface="맑은 고딕"/>
                <a:cs typeface="맑은 고딕"/>
              </a:rPr>
              <a:t>근로자는 수시로</a:t>
            </a:r>
            <a:r>
              <a:rPr sz="1600" spc="-10" dirty="0">
                <a:solidFill>
                  <a:srgbClr val="1F1F1F"/>
                </a:solidFill>
                <a:latin typeface="맑은 고딕"/>
                <a:cs typeface="맑은 고딕"/>
              </a:rPr>
              <a:t> </a:t>
            </a:r>
            <a:r>
              <a:rPr sz="1600" dirty="0">
                <a:solidFill>
                  <a:srgbClr val="1F1F1F"/>
                </a:solidFill>
                <a:latin typeface="맑은 고딕"/>
                <a:cs typeface="맑은 고딕"/>
              </a:rPr>
              <a:t>혈압을</a:t>
            </a:r>
            <a:r>
              <a:rPr sz="1600" spc="10" dirty="0">
                <a:solidFill>
                  <a:srgbClr val="1F1F1F"/>
                </a:solidFill>
                <a:latin typeface="맑은 고딕"/>
                <a:cs typeface="맑은 고딕"/>
              </a:rPr>
              <a:t> </a:t>
            </a:r>
            <a:r>
              <a:rPr sz="1600" dirty="0">
                <a:solidFill>
                  <a:srgbClr val="1F1F1F"/>
                </a:solidFill>
                <a:latin typeface="맑은 고딕"/>
                <a:cs typeface="맑은 고딕"/>
              </a:rPr>
              <a:t>측정하</a:t>
            </a:r>
            <a:endParaRPr sz="1600" dirty="0">
              <a:latin typeface="맑은 고딕"/>
              <a:cs typeface="맑은 고딕"/>
            </a:endParaRPr>
          </a:p>
          <a:p>
            <a:pPr marL="12700">
              <a:lnSpc>
                <a:spcPct val="100000"/>
              </a:lnSpc>
              <a:spcBef>
                <a:spcPts val="1080"/>
              </a:spcBef>
            </a:pPr>
            <a:r>
              <a:rPr sz="1600" dirty="0">
                <a:solidFill>
                  <a:srgbClr val="1F1F1F"/>
                </a:solidFill>
                <a:latin typeface="맑은 고딕"/>
                <a:cs typeface="맑은 고딕"/>
              </a:rPr>
              <a:t>여 </a:t>
            </a:r>
            <a:r>
              <a:rPr sz="1600" spc="-5" dirty="0">
                <a:solidFill>
                  <a:srgbClr val="1F1F1F"/>
                </a:solidFill>
                <a:latin typeface="맑은 고딕"/>
                <a:cs typeface="맑은 고딕"/>
              </a:rPr>
              <a:t>혈압을</a:t>
            </a:r>
            <a:r>
              <a:rPr sz="1600" spc="5" dirty="0">
                <a:solidFill>
                  <a:srgbClr val="1F1F1F"/>
                </a:solidFill>
                <a:latin typeface="맑은 고딕"/>
                <a:cs typeface="맑은 고딕"/>
              </a:rPr>
              <a:t> </a:t>
            </a:r>
            <a:r>
              <a:rPr sz="1600" spc="-5" dirty="0">
                <a:solidFill>
                  <a:srgbClr val="1F1F1F"/>
                </a:solidFill>
                <a:latin typeface="맑은 고딕"/>
                <a:cs typeface="맑은 고딕"/>
              </a:rPr>
              <a:t>관리할</a:t>
            </a:r>
            <a:r>
              <a:rPr sz="1600" spc="5" dirty="0">
                <a:solidFill>
                  <a:srgbClr val="1F1F1F"/>
                </a:solidFill>
                <a:latin typeface="맑은 고딕"/>
                <a:cs typeface="맑은 고딕"/>
              </a:rPr>
              <a:t> </a:t>
            </a:r>
            <a:r>
              <a:rPr sz="1600" dirty="0">
                <a:solidFill>
                  <a:srgbClr val="1F1F1F"/>
                </a:solidFill>
                <a:latin typeface="맑은 고딕"/>
                <a:cs typeface="맑은 고딕"/>
              </a:rPr>
              <a:t>수</a:t>
            </a:r>
            <a:r>
              <a:rPr sz="1600" spc="15" dirty="0">
                <a:solidFill>
                  <a:srgbClr val="1F1F1F"/>
                </a:solidFill>
                <a:latin typeface="맑은 고딕"/>
                <a:cs typeface="맑은 고딕"/>
              </a:rPr>
              <a:t> </a:t>
            </a:r>
            <a:r>
              <a:rPr sz="1600" spc="-5" dirty="0">
                <a:solidFill>
                  <a:srgbClr val="1F1F1F"/>
                </a:solidFill>
                <a:latin typeface="맑은 고딕"/>
                <a:cs typeface="맑은 고딕"/>
              </a:rPr>
              <a:t>있으며,</a:t>
            </a:r>
            <a:r>
              <a:rPr sz="1600" spc="5" dirty="0">
                <a:solidFill>
                  <a:srgbClr val="1F1F1F"/>
                </a:solidFill>
                <a:latin typeface="맑은 고딕"/>
                <a:cs typeface="맑은 고딕"/>
              </a:rPr>
              <a:t> </a:t>
            </a:r>
            <a:r>
              <a:rPr sz="1600" spc="-5" dirty="0">
                <a:solidFill>
                  <a:srgbClr val="1F1F1F"/>
                </a:solidFill>
                <a:latin typeface="맑은 고딕"/>
                <a:cs typeface="맑은 고딕"/>
              </a:rPr>
              <a:t>심장병,</a:t>
            </a:r>
            <a:r>
              <a:rPr sz="1600" dirty="0">
                <a:solidFill>
                  <a:srgbClr val="1F1F1F"/>
                </a:solidFill>
                <a:latin typeface="맑은 고딕"/>
                <a:cs typeface="맑은 고딕"/>
              </a:rPr>
              <a:t> </a:t>
            </a:r>
            <a:r>
              <a:rPr sz="1600" spc="-5" dirty="0">
                <a:solidFill>
                  <a:srgbClr val="1F1F1F"/>
                </a:solidFill>
                <a:latin typeface="맑은 고딕"/>
                <a:cs typeface="맑은 고딕"/>
              </a:rPr>
              <a:t>뇌졸중,</a:t>
            </a:r>
            <a:r>
              <a:rPr sz="1600" spc="20" dirty="0">
                <a:solidFill>
                  <a:srgbClr val="1F1F1F"/>
                </a:solidFill>
                <a:latin typeface="맑은 고딕"/>
                <a:cs typeface="맑은 고딕"/>
              </a:rPr>
              <a:t> </a:t>
            </a:r>
            <a:r>
              <a:rPr sz="1600" spc="-5" dirty="0">
                <a:solidFill>
                  <a:srgbClr val="1F1F1F"/>
                </a:solidFill>
                <a:latin typeface="맑은 고딕"/>
                <a:cs typeface="맑은 고딕"/>
              </a:rPr>
              <a:t>신장병과</a:t>
            </a:r>
            <a:r>
              <a:rPr sz="1600" spc="5" dirty="0">
                <a:solidFill>
                  <a:srgbClr val="1F1F1F"/>
                </a:solidFill>
                <a:latin typeface="맑은 고딕"/>
                <a:cs typeface="맑은 고딕"/>
              </a:rPr>
              <a:t> </a:t>
            </a:r>
            <a:r>
              <a:rPr sz="1600" spc="-5" dirty="0">
                <a:solidFill>
                  <a:srgbClr val="1F1F1F"/>
                </a:solidFill>
                <a:latin typeface="맑은 고딕"/>
                <a:cs typeface="맑은 고딕"/>
              </a:rPr>
              <a:t>같은</a:t>
            </a:r>
            <a:r>
              <a:rPr sz="1600" spc="5" dirty="0">
                <a:solidFill>
                  <a:srgbClr val="1F1F1F"/>
                </a:solidFill>
                <a:latin typeface="맑은 고딕"/>
                <a:cs typeface="맑은 고딕"/>
              </a:rPr>
              <a:t> </a:t>
            </a:r>
            <a:r>
              <a:rPr sz="1600" spc="-5" dirty="0">
                <a:solidFill>
                  <a:srgbClr val="1F1F1F"/>
                </a:solidFill>
                <a:latin typeface="맑은 고딕"/>
                <a:cs typeface="맑은 고딕"/>
              </a:rPr>
              <a:t>만성질환과</a:t>
            </a:r>
            <a:r>
              <a:rPr sz="1600" spc="5" dirty="0">
                <a:solidFill>
                  <a:srgbClr val="1F1F1F"/>
                </a:solidFill>
                <a:latin typeface="맑은 고딕"/>
                <a:cs typeface="맑은 고딕"/>
              </a:rPr>
              <a:t> </a:t>
            </a:r>
            <a:r>
              <a:rPr sz="1600" spc="-5" dirty="0">
                <a:solidFill>
                  <a:srgbClr val="1F1F1F"/>
                </a:solidFill>
                <a:latin typeface="맑은 고딕"/>
                <a:cs typeface="맑은 고딕"/>
              </a:rPr>
              <a:t>직업성질환을</a:t>
            </a:r>
            <a:r>
              <a:rPr sz="1600" spc="5" dirty="0">
                <a:solidFill>
                  <a:srgbClr val="1F1F1F"/>
                </a:solidFill>
                <a:latin typeface="맑은 고딕"/>
                <a:cs typeface="맑은 고딕"/>
              </a:rPr>
              <a:t> </a:t>
            </a:r>
            <a:r>
              <a:rPr sz="1600" spc="-5" dirty="0">
                <a:solidFill>
                  <a:srgbClr val="1F1F1F"/>
                </a:solidFill>
                <a:latin typeface="맑은 고딕"/>
                <a:cs typeface="맑은 고딕"/>
              </a:rPr>
              <a:t>예방할</a:t>
            </a:r>
            <a:r>
              <a:rPr sz="1600" spc="10" dirty="0">
                <a:solidFill>
                  <a:srgbClr val="1F1F1F"/>
                </a:solidFill>
                <a:latin typeface="맑은 고딕"/>
                <a:cs typeface="맑은 고딕"/>
              </a:rPr>
              <a:t> </a:t>
            </a:r>
            <a:r>
              <a:rPr sz="1600" dirty="0">
                <a:solidFill>
                  <a:srgbClr val="1F1F1F"/>
                </a:solidFill>
                <a:latin typeface="맑은 고딕"/>
                <a:cs typeface="맑은 고딕"/>
              </a:rPr>
              <a:t>수</a:t>
            </a:r>
            <a:r>
              <a:rPr sz="1600" spc="5" dirty="0">
                <a:solidFill>
                  <a:srgbClr val="1F1F1F"/>
                </a:solidFill>
                <a:latin typeface="맑은 고딕"/>
                <a:cs typeface="맑은 고딕"/>
              </a:rPr>
              <a:t> </a:t>
            </a:r>
            <a:r>
              <a:rPr sz="1600" spc="-5" dirty="0">
                <a:solidFill>
                  <a:srgbClr val="1F1F1F"/>
                </a:solidFill>
                <a:latin typeface="맑은 고딕"/>
                <a:cs typeface="맑은 고딕"/>
              </a:rPr>
              <a:t>있다.</a:t>
            </a:r>
            <a:endParaRPr sz="1600" dirty="0">
              <a:latin typeface="맑은 고딕"/>
              <a:cs typeface="맑은 고딕"/>
            </a:endParaRPr>
          </a:p>
          <a:p>
            <a:pPr marL="12700" marR="70485">
              <a:lnSpc>
                <a:spcPct val="150100"/>
              </a:lnSpc>
              <a:spcBef>
                <a:spcPts val="1010"/>
              </a:spcBef>
            </a:pPr>
            <a:r>
              <a:rPr sz="1600" spc="-5" dirty="0">
                <a:solidFill>
                  <a:srgbClr val="1F1F1F"/>
                </a:solidFill>
                <a:latin typeface="맑은 고딕"/>
                <a:cs typeface="맑은 고딕"/>
              </a:rPr>
              <a:t>AI </a:t>
            </a:r>
            <a:r>
              <a:rPr sz="1600" dirty="0">
                <a:solidFill>
                  <a:srgbClr val="1F1F1F"/>
                </a:solidFill>
                <a:latin typeface="맑은 고딕"/>
                <a:cs typeface="맑은 고딕"/>
              </a:rPr>
              <a:t>카메라의 기술과 성능은 향상되고 비용도 낮아지면서 AI 카메라를 이용한 근로자 건강 증진 기술이 </a:t>
            </a:r>
            <a:r>
              <a:rPr sz="1600" spc="-620" dirty="0">
                <a:solidFill>
                  <a:srgbClr val="1F1F1F"/>
                </a:solidFill>
                <a:latin typeface="맑은 고딕"/>
                <a:cs typeface="맑은 고딕"/>
              </a:rPr>
              <a:t> </a:t>
            </a:r>
            <a:r>
              <a:rPr sz="1600" dirty="0">
                <a:solidFill>
                  <a:srgbClr val="1F1F1F"/>
                </a:solidFill>
                <a:latin typeface="맑은 고딕"/>
                <a:cs typeface="맑은 고딕"/>
              </a:rPr>
              <a:t>향후 </a:t>
            </a:r>
            <a:r>
              <a:rPr sz="1600" dirty="0" err="1">
                <a:solidFill>
                  <a:srgbClr val="1F1F1F"/>
                </a:solidFill>
                <a:latin typeface="맑은 고딕"/>
                <a:cs typeface="맑은 고딕"/>
              </a:rPr>
              <a:t>더욱</a:t>
            </a:r>
            <a:r>
              <a:rPr sz="1600" dirty="0">
                <a:solidFill>
                  <a:srgbClr val="1F1F1F"/>
                </a:solidFill>
                <a:latin typeface="맑은 고딕"/>
                <a:cs typeface="맑은 고딕"/>
              </a:rPr>
              <a:t> </a:t>
            </a:r>
            <a:r>
              <a:rPr sz="1600" dirty="0" err="1">
                <a:solidFill>
                  <a:srgbClr val="1F1F1F"/>
                </a:solidFill>
                <a:latin typeface="맑은 고딕"/>
                <a:cs typeface="맑은 고딕"/>
              </a:rPr>
              <a:t>보편화될</a:t>
            </a:r>
            <a:r>
              <a:rPr sz="1600" dirty="0">
                <a:solidFill>
                  <a:srgbClr val="1F1F1F"/>
                </a:solidFill>
                <a:latin typeface="맑은 고딕"/>
                <a:cs typeface="맑은 고딕"/>
              </a:rPr>
              <a:t> 것이며, 기술은 더욱 발전할 것으로 </a:t>
            </a:r>
            <a:r>
              <a:rPr sz="1600" spc="-5" dirty="0">
                <a:solidFill>
                  <a:srgbClr val="1F1F1F"/>
                </a:solidFill>
                <a:latin typeface="맑은 고딕"/>
                <a:cs typeface="맑은 고딕"/>
              </a:rPr>
              <a:t>예상되며, </a:t>
            </a:r>
            <a:r>
              <a:rPr sz="1600" dirty="0">
                <a:solidFill>
                  <a:srgbClr val="1F1F1F"/>
                </a:solidFill>
                <a:latin typeface="맑은 고딕"/>
                <a:cs typeface="맑은 고딕"/>
              </a:rPr>
              <a:t>근로자 직업성질환 예방을 위한 건 </a:t>
            </a:r>
            <a:r>
              <a:rPr sz="1600" spc="5" dirty="0">
                <a:solidFill>
                  <a:srgbClr val="1F1F1F"/>
                </a:solidFill>
                <a:latin typeface="맑은 고딕"/>
                <a:cs typeface="맑은 고딕"/>
              </a:rPr>
              <a:t> </a:t>
            </a:r>
            <a:r>
              <a:rPr sz="1600" dirty="0">
                <a:solidFill>
                  <a:srgbClr val="1F1F1F"/>
                </a:solidFill>
                <a:latin typeface="맑은 고딕"/>
                <a:cs typeface="맑은 고딕"/>
              </a:rPr>
              <a:t>강</a:t>
            </a:r>
            <a:r>
              <a:rPr sz="1600" spc="-10" dirty="0">
                <a:solidFill>
                  <a:srgbClr val="1F1F1F"/>
                </a:solidFill>
                <a:latin typeface="맑은 고딕"/>
                <a:cs typeface="맑은 고딕"/>
              </a:rPr>
              <a:t> </a:t>
            </a:r>
            <a:r>
              <a:rPr sz="1600" dirty="0">
                <a:solidFill>
                  <a:srgbClr val="1F1F1F"/>
                </a:solidFill>
                <a:latin typeface="맑은 고딕"/>
                <a:cs typeface="맑은 고딕"/>
              </a:rPr>
              <a:t>증진</a:t>
            </a:r>
            <a:r>
              <a:rPr sz="1600" spc="-10" dirty="0">
                <a:solidFill>
                  <a:srgbClr val="1F1F1F"/>
                </a:solidFill>
                <a:latin typeface="맑은 고딕"/>
                <a:cs typeface="맑은 고딕"/>
              </a:rPr>
              <a:t> </a:t>
            </a:r>
            <a:r>
              <a:rPr sz="1600" dirty="0">
                <a:solidFill>
                  <a:srgbClr val="1F1F1F"/>
                </a:solidFill>
                <a:latin typeface="맑은 고딕"/>
                <a:cs typeface="맑은 고딕"/>
              </a:rPr>
              <a:t>기술이 더욱</a:t>
            </a:r>
            <a:r>
              <a:rPr sz="1600" spc="5" dirty="0">
                <a:solidFill>
                  <a:srgbClr val="1F1F1F"/>
                </a:solidFill>
                <a:latin typeface="맑은 고딕"/>
                <a:cs typeface="맑은 고딕"/>
              </a:rPr>
              <a:t> </a:t>
            </a:r>
            <a:r>
              <a:rPr sz="1600" dirty="0">
                <a:solidFill>
                  <a:srgbClr val="1F1F1F"/>
                </a:solidFill>
                <a:latin typeface="맑은 고딕"/>
                <a:cs typeface="맑은 고딕"/>
              </a:rPr>
              <a:t>발전하여</a:t>
            </a:r>
            <a:r>
              <a:rPr sz="1600" spc="-10" dirty="0">
                <a:solidFill>
                  <a:srgbClr val="1F1F1F"/>
                </a:solidFill>
                <a:latin typeface="맑은 고딕"/>
                <a:cs typeface="맑은 고딕"/>
              </a:rPr>
              <a:t> </a:t>
            </a:r>
            <a:r>
              <a:rPr sz="1600" dirty="0">
                <a:solidFill>
                  <a:srgbClr val="1F1F1F"/>
                </a:solidFill>
                <a:latin typeface="맑은 고딕"/>
                <a:cs typeface="맑은 고딕"/>
              </a:rPr>
              <a:t>근로자의 건강과</a:t>
            </a:r>
            <a:r>
              <a:rPr sz="1600" spc="-10" dirty="0">
                <a:solidFill>
                  <a:srgbClr val="1F1F1F"/>
                </a:solidFill>
                <a:latin typeface="맑은 고딕"/>
                <a:cs typeface="맑은 고딕"/>
              </a:rPr>
              <a:t> </a:t>
            </a:r>
            <a:r>
              <a:rPr sz="1600" dirty="0">
                <a:solidFill>
                  <a:srgbClr val="1F1F1F"/>
                </a:solidFill>
                <a:latin typeface="맑은 고딕"/>
                <a:cs typeface="맑은 고딕"/>
              </a:rPr>
              <a:t>기업의</a:t>
            </a:r>
            <a:r>
              <a:rPr sz="1600" spc="-10" dirty="0">
                <a:solidFill>
                  <a:srgbClr val="1F1F1F"/>
                </a:solidFill>
                <a:latin typeface="맑은 고딕"/>
                <a:cs typeface="맑은 고딕"/>
              </a:rPr>
              <a:t> </a:t>
            </a:r>
            <a:r>
              <a:rPr sz="1600" dirty="0">
                <a:solidFill>
                  <a:srgbClr val="1F1F1F"/>
                </a:solidFill>
                <a:latin typeface="맑은 고딕"/>
                <a:cs typeface="맑은 고딕"/>
              </a:rPr>
              <a:t>경쟁력을 향상시키는</a:t>
            </a:r>
            <a:r>
              <a:rPr sz="1600" spc="-10" dirty="0">
                <a:solidFill>
                  <a:srgbClr val="1F1F1F"/>
                </a:solidFill>
                <a:latin typeface="맑은 고딕"/>
                <a:cs typeface="맑은 고딕"/>
              </a:rPr>
              <a:t> </a:t>
            </a:r>
            <a:r>
              <a:rPr sz="1600" dirty="0">
                <a:solidFill>
                  <a:srgbClr val="1F1F1F"/>
                </a:solidFill>
                <a:latin typeface="맑은 고딕"/>
                <a:cs typeface="맑은 고딕"/>
              </a:rPr>
              <a:t>중요한</a:t>
            </a:r>
            <a:r>
              <a:rPr sz="1600" spc="-5" dirty="0">
                <a:solidFill>
                  <a:srgbClr val="1F1F1F"/>
                </a:solidFill>
                <a:latin typeface="맑은 고딕"/>
                <a:cs typeface="맑은 고딕"/>
              </a:rPr>
              <a:t> </a:t>
            </a:r>
            <a:r>
              <a:rPr sz="1600" dirty="0">
                <a:solidFill>
                  <a:srgbClr val="1F1F1F"/>
                </a:solidFill>
                <a:latin typeface="맑은 고딕"/>
                <a:cs typeface="맑은 고딕"/>
              </a:rPr>
              <a:t>역할을</a:t>
            </a:r>
            <a:r>
              <a:rPr sz="1600" spc="10" dirty="0">
                <a:solidFill>
                  <a:srgbClr val="1F1F1F"/>
                </a:solidFill>
                <a:latin typeface="맑은 고딕"/>
                <a:cs typeface="맑은 고딕"/>
              </a:rPr>
              <a:t> </a:t>
            </a:r>
            <a:r>
              <a:rPr sz="1600" dirty="0">
                <a:solidFill>
                  <a:srgbClr val="1F1F1F"/>
                </a:solidFill>
                <a:latin typeface="맑은 고딕"/>
                <a:cs typeface="맑은 고딕"/>
              </a:rPr>
              <a:t>기대한다.</a:t>
            </a:r>
            <a:endParaRPr sz="1600" dirty="0">
              <a:latin typeface="맑은 고딕"/>
              <a:cs typeface="맑은 고딕"/>
            </a:endParaRPr>
          </a:p>
        </p:txBody>
      </p:sp>
    </p:spTree>
    <p:extLst>
      <p:ext uri="{BB962C8B-B14F-4D97-AF65-F5344CB8AC3E}">
        <p14:creationId xmlns:p14="http://schemas.microsoft.com/office/powerpoint/2010/main" val="2925510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descr="텍스트이(가) 표시된 사진&#10;&#10;자동 생성된 설명">
            <a:extLst>
              <a:ext uri="{FF2B5EF4-FFF2-40B4-BE49-F238E27FC236}">
                <a16:creationId xmlns:a16="http://schemas.microsoft.com/office/drawing/2014/main" id="{49FA4ADE-E5C0-1EEA-073A-F4534460C6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6139930"/>
            <a:ext cx="2524123" cy="829982"/>
          </a:xfrm>
          <a:prstGeom prst="rect">
            <a:avLst/>
          </a:prstGeom>
        </p:spPr>
      </p:pic>
      <p:sp>
        <p:nvSpPr>
          <p:cNvPr id="4" name="제목 3">
            <a:extLst>
              <a:ext uri="{FF2B5EF4-FFF2-40B4-BE49-F238E27FC236}">
                <a16:creationId xmlns:a16="http://schemas.microsoft.com/office/drawing/2014/main" id="{01B64B24-6424-7F05-0022-5E45A0E2A923}"/>
              </a:ext>
            </a:extLst>
          </p:cNvPr>
          <p:cNvSpPr txBox="1">
            <a:spLocks/>
          </p:cNvSpPr>
          <p:nvPr/>
        </p:nvSpPr>
        <p:spPr>
          <a:xfrm>
            <a:off x="302803" y="102585"/>
            <a:ext cx="7461238" cy="512762"/>
          </a:xfrm>
          <a:prstGeom prst="rect">
            <a:avLst/>
          </a:prstGeom>
        </p:spPr>
        <p:txBody>
          <a:bodyPr vert="horz" lIns="91440" tIns="45720" rIns="91440" bIns="45720" rtlCol="0" anchor="b">
            <a:no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algn="l"/>
            <a:r>
              <a:rPr lang="en-US" altLang="ko-KR" sz="2400" b="1" dirty="0">
                <a:solidFill>
                  <a:srgbClr val="002060"/>
                </a:solidFill>
                <a:latin typeface="Calibri" panose="020F0502020204030204"/>
                <a:ea typeface="+mn-ea"/>
                <a:cs typeface="+mn-cs"/>
              </a:rPr>
              <a:t>7. </a:t>
            </a:r>
            <a:r>
              <a:rPr lang="ko-KR" altLang="en-US" sz="2400" b="1" dirty="0">
                <a:solidFill>
                  <a:srgbClr val="002060"/>
                </a:solidFill>
                <a:latin typeface="Calibri" panose="020F0502020204030204"/>
                <a:ea typeface="+mn-ea"/>
                <a:cs typeface="+mn-cs"/>
              </a:rPr>
              <a:t>적용 사례</a:t>
            </a:r>
          </a:p>
        </p:txBody>
      </p:sp>
      <p:sp>
        <p:nvSpPr>
          <p:cNvPr id="14" name="object 5">
            <a:extLst>
              <a:ext uri="{FF2B5EF4-FFF2-40B4-BE49-F238E27FC236}">
                <a16:creationId xmlns:a16="http://schemas.microsoft.com/office/drawing/2014/main" id="{16B5F5F7-412E-7D61-44A0-5100F337B261}"/>
              </a:ext>
            </a:extLst>
          </p:cNvPr>
          <p:cNvSpPr/>
          <p:nvPr/>
        </p:nvSpPr>
        <p:spPr>
          <a:xfrm>
            <a:off x="1620520" y="997951"/>
            <a:ext cx="343535" cy="337185"/>
          </a:xfrm>
          <a:custGeom>
            <a:avLst/>
            <a:gdLst/>
            <a:ahLst/>
            <a:cxnLst/>
            <a:rect l="l" t="t" r="r" b="b"/>
            <a:pathLst>
              <a:path w="343535" h="337184">
                <a:moveTo>
                  <a:pt x="170687" y="0"/>
                </a:moveTo>
                <a:lnTo>
                  <a:pt x="83565" y="23749"/>
                </a:lnTo>
                <a:lnTo>
                  <a:pt x="39369" y="66928"/>
                </a:lnTo>
                <a:lnTo>
                  <a:pt x="10413" y="133223"/>
                </a:lnTo>
                <a:lnTo>
                  <a:pt x="2666" y="175387"/>
                </a:lnTo>
                <a:lnTo>
                  <a:pt x="0" y="223647"/>
                </a:lnTo>
                <a:lnTo>
                  <a:pt x="2666" y="271525"/>
                </a:lnTo>
                <a:lnTo>
                  <a:pt x="10413" y="313436"/>
                </a:lnTo>
                <a:lnTo>
                  <a:pt x="18415" y="336676"/>
                </a:lnTo>
                <a:lnTo>
                  <a:pt x="107441" y="336676"/>
                </a:lnTo>
                <a:lnTo>
                  <a:pt x="98933" y="318643"/>
                </a:lnTo>
                <a:lnTo>
                  <a:pt x="89915" y="277875"/>
                </a:lnTo>
                <a:lnTo>
                  <a:pt x="86613" y="223647"/>
                </a:lnTo>
                <a:lnTo>
                  <a:pt x="89915" y="169163"/>
                </a:lnTo>
                <a:lnTo>
                  <a:pt x="98933" y="128143"/>
                </a:lnTo>
                <a:lnTo>
                  <a:pt x="112649" y="98806"/>
                </a:lnTo>
                <a:lnTo>
                  <a:pt x="129921" y="79883"/>
                </a:lnTo>
                <a:lnTo>
                  <a:pt x="149733" y="69723"/>
                </a:lnTo>
                <a:lnTo>
                  <a:pt x="170687" y="66675"/>
                </a:lnTo>
                <a:lnTo>
                  <a:pt x="192786" y="69723"/>
                </a:lnTo>
                <a:lnTo>
                  <a:pt x="230631" y="98806"/>
                </a:lnTo>
                <a:lnTo>
                  <a:pt x="244475" y="128143"/>
                </a:lnTo>
                <a:lnTo>
                  <a:pt x="253492" y="169163"/>
                </a:lnTo>
                <a:lnTo>
                  <a:pt x="256667" y="223647"/>
                </a:lnTo>
                <a:lnTo>
                  <a:pt x="253492" y="277875"/>
                </a:lnTo>
                <a:lnTo>
                  <a:pt x="244475" y="318643"/>
                </a:lnTo>
                <a:lnTo>
                  <a:pt x="235838" y="336676"/>
                </a:lnTo>
                <a:lnTo>
                  <a:pt x="324993" y="336676"/>
                </a:lnTo>
                <a:lnTo>
                  <a:pt x="332867" y="313436"/>
                </a:lnTo>
                <a:lnTo>
                  <a:pt x="340613" y="271525"/>
                </a:lnTo>
                <a:lnTo>
                  <a:pt x="343281" y="223647"/>
                </a:lnTo>
                <a:lnTo>
                  <a:pt x="340613" y="175387"/>
                </a:lnTo>
                <a:lnTo>
                  <a:pt x="332867" y="133223"/>
                </a:lnTo>
                <a:lnTo>
                  <a:pt x="320548" y="97155"/>
                </a:lnTo>
                <a:lnTo>
                  <a:pt x="283463" y="42545"/>
                </a:lnTo>
                <a:lnTo>
                  <a:pt x="232410" y="10413"/>
                </a:lnTo>
                <a:lnTo>
                  <a:pt x="202692" y="2539"/>
                </a:lnTo>
                <a:lnTo>
                  <a:pt x="170687" y="0"/>
                </a:lnTo>
                <a:close/>
              </a:path>
            </a:pathLst>
          </a:custGeom>
          <a:solidFill>
            <a:srgbClr val="4F5AA0">
              <a:alpha val="18038"/>
            </a:srgbClr>
          </a:solidFill>
        </p:spPr>
        <p:txBody>
          <a:bodyPr wrap="square" lIns="0" tIns="0" rIns="0" bIns="0" rtlCol="0"/>
          <a:lstStyle/>
          <a:p>
            <a:endParaRPr/>
          </a:p>
        </p:txBody>
      </p:sp>
      <p:grpSp>
        <p:nvGrpSpPr>
          <p:cNvPr id="51" name="그룹 50">
            <a:extLst>
              <a:ext uri="{FF2B5EF4-FFF2-40B4-BE49-F238E27FC236}">
                <a16:creationId xmlns:a16="http://schemas.microsoft.com/office/drawing/2014/main" id="{82AA1EDF-6FED-DF92-CC25-DB6FAF0468E2}"/>
              </a:ext>
            </a:extLst>
          </p:cNvPr>
          <p:cNvGrpSpPr/>
          <p:nvPr/>
        </p:nvGrpSpPr>
        <p:grpSpPr>
          <a:xfrm>
            <a:off x="1546479" y="1003158"/>
            <a:ext cx="4199508" cy="2711197"/>
            <a:chOff x="1373759" y="745870"/>
            <a:chExt cx="4199508" cy="2711197"/>
          </a:xfrm>
        </p:grpSpPr>
        <p:sp>
          <p:nvSpPr>
            <p:cNvPr id="28" name="object 19">
              <a:extLst>
                <a:ext uri="{FF2B5EF4-FFF2-40B4-BE49-F238E27FC236}">
                  <a16:creationId xmlns:a16="http://schemas.microsoft.com/office/drawing/2014/main" id="{9376A388-DD64-8E43-3D17-6DD41954E9D2}"/>
                </a:ext>
              </a:extLst>
            </p:cNvPr>
            <p:cNvSpPr txBox="1"/>
            <p:nvPr/>
          </p:nvSpPr>
          <p:spPr>
            <a:xfrm>
              <a:off x="2739644" y="2985897"/>
              <a:ext cx="434975" cy="335280"/>
            </a:xfrm>
            <a:prstGeom prst="rect">
              <a:avLst/>
            </a:prstGeom>
          </p:spPr>
          <p:txBody>
            <a:bodyPr vert="horz" wrap="square" lIns="0" tIns="15240" rIns="0" bIns="0" rtlCol="0">
              <a:spAutoFit/>
            </a:bodyPr>
            <a:lstStyle/>
            <a:p>
              <a:pPr marL="12700">
                <a:lnSpc>
                  <a:spcPct val="100000"/>
                </a:lnSpc>
                <a:spcBef>
                  <a:spcPts val="120"/>
                </a:spcBef>
              </a:pPr>
              <a:r>
                <a:rPr sz="700" spc="-55" dirty="0">
                  <a:solidFill>
                    <a:srgbClr val="0D1E62"/>
                  </a:solidFill>
                  <a:latin typeface="맑은 고딕"/>
                  <a:cs typeface="맑은 고딕"/>
                </a:rPr>
                <a:t>서비</a:t>
              </a:r>
              <a:r>
                <a:rPr sz="700" spc="-5" dirty="0">
                  <a:solidFill>
                    <a:srgbClr val="0D1E62"/>
                  </a:solidFill>
                  <a:latin typeface="맑은 고딕"/>
                  <a:cs typeface="맑은 고딕"/>
                </a:rPr>
                <a:t>스</a:t>
              </a:r>
              <a:r>
                <a:rPr sz="700" spc="-90" dirty="0">
                  <a:solidFill>
                    <a:srgbClr val="0D1E62"/>
                  </a:solidFill>
                  <a:latin typeface="맑은 고딕"/>
                  <a:cs typeface="맑은 고딕"/>
                </a:rPr>
                <a:t>범위</a:t>
              </a:r>
              <a:endParaRPr sz="700">
                <a:latin typeface="맑은 고딕"/>
                <a:cs typeface="맑은 고딕"/>
              </a:endParaRPr>
            </a:p>
            <a:p>
              <a:pPr marL="15240">
                <a:lnSpc>
                  <a:spcPct val="100000"/>
                </a:lnSpc>
                <a:spcBef>
                  <a:spcPts val="730"/>
                </a:spcBef>
              </a:pPr>
              <a:r>
                <a:rPr sz="700" spc="-50" dirty="0">
                  <a:solidFill>
                    <a:srgbClr val="0D1E62"/>
                  </a:solidFill>
                  <a:latin typeface="맑은 고딕"/>
                  <a:cs typeface="맑은 고딕"/>
                </a:rPr>
                <a:t>적용대상</a:t>
              </a:r>
              <a:endParaRPr sz="700">
                <a:latin typeface="맑은 고딕"/>
                <a:cs typeface="맑은 고딕"/>
              </a:endParaRPr>
            </a:p>
          </p:txBody>
        </p:sp>
        <p:grpSp>
          <p:nvGrpSpPr>
            <p:cNvPr id="50" name="그룹 49">
              <a:extLst>
                <a:ext uri="{FF2B5EF4-FFF2-40B4-BE49-F238E27FC236}">
                  <a16:creationId xmlns:a16="http://schemas.microsoft.com/office/drawing/2014/main" id="{233386C1-8477-F15D-531A-E7B486DDB9D7}"/>
                </a:ext>
              </a:extLst>
            </p:cNvPr>
            <p:cNvGrpSpPr/>
            <p:nvPr/>
          </p:nvGrpSpPr>
          <p:grpSpPr>
            <a:xfrm>
              <a:off x="1373759" y="745870"/>
              <a:ext cx="4199508" cy="2711197"/>
              <a:chOff x="1373759" y="745870"/>
              <a:chExt cx="4199508" cy="2711197"/>
            </a:xfrm>
          </p:grpSpPr>
          <p:sp>
            <p:nvSpPr>
              <p:cNvPr id="2" name="object 2">
                <a:extLst>
                  <a:ext uri="{FF2B5EF4-FFF2-40B4-BE49-F238E27FC236}">
                    <a16:creationId xmlns:a16="http://schemas.microsoft.com/office/drawing/2014/main" id="{3259D77C-AF3B-D48B-0654-285A1FC37F34}"/>
                  </a:ext>
                </a:extLst>
              </p:cNvPr>
              <p:cNvSpPr txBox="1"/>
              <p:nvPr/>
            </p:nvSpPr>
            <p:spPr>
              <a:xfrm>
                <a:off x="1418589" y="1192148"/>
                <a:ext cx="770255" cy="212090"/>
              </a:xfrm>
              <a:prstGeom prst="rect">
                <a:avLst/>
              </a:prstGeom>
            </p:spPr>
            <p:txBody>
              <a:bodyPr vert="horz" wrap="square" lIns="0" tIns="15875" rIns="0" bIns="0" rtlCol="0">
                <a:spAutoFit/>
              </a:bodyPr>
              <a:lstStyle/>
              <a:p>
                <a:pPr marL="12700">
                  <a:lnSpc>
                    <a:spcPct val="100000"/>
                  </a:lnSpc>
                  <a:spcBef>
                    <a:spcPts val="125"/>
                  </a:spcBef>
                </a:pPr>
                <a:r>
                  <a:rPr sz="1200" b="1" spc="-45" dirty="0">
                    <a:solidFill>
                      <a:srgbClr val="0D1E62"/>
                    </a:solidFill>
                    <a:latin typeface="맑은 고딕"/>
                    <a:cs typeface="맑은 고딕"/>
                  </a:rPr>
                  <a:t>건설및제조</a:t>
                </a:r>
                <a:endParaRPr sz="1200">
                  <a:latin typeface="맑은 고딕"/>
                  <a:cs typeface="맑은 고딕"/>
                </a:endParaRPr>
              </a:p>
            </p:txBody>
          </p:sp>
          <p:sp>
            <p:nvSpPr>
              <p:cNvPr id="15" name="object 6">
                <a:extLst>
                  <a:ext uri="{FF2B5EF4-FFF2-40B4-BE49-F238E27FC236}">
                    <a16:creationId xmlns:a16="http://schemas.microsoft.com/office/drawing/2014/main" id="{7122391C-93EB-8932-D1BA-CB27E5C90D36}"/>
                  </a:ext>
                </a:extLst>
              </p:cNvPr>
              <p:cNvSpPr/>
              <p:nvPr/>
            </p:nvSpPr>
            <p:spPr>
              <a:xfrm>
                <a:off x="1850517" y="745870"/>
                <a:ext cx="207010" cy="331470"/>
              </a:xfrm>
              <a:custGeom>
                <a:avLst/>
                <a:gdLst/>
                <a:ahLst/>
                <a:cxnLst/>
                <a:rect l="l" t="t" r="r" b="b"/>
                <a:pathLst>
                  <a:path w="207010" h="331469">
                    <a:moveTo>
                      <a:pt x="206628" y="0"/>
                    </a:moveTo>
                    <a:lnTo>
                      <a:pt x="133603" y="0"/>
                    </a:lnTo>
                    <a:lnTo>
                      <a:pt x="0" y="107823"/>
                    </a:lnTo>
                    <a:lnTo>
                      <a:pt x="48894" y="159892"/>
                    </a:lnTo>
                    <a:lnTo>
                      <a:pt x="124332" y="95630"/>
                    </a:lnTo>
                    <a:lnTo>
                      <a:pt x="121793" y="133223"/>
                    </a:lnTo>
                    <a:lnTo>
                      <a:pt x="121793" y="331469"/>
                    </a:lnTo>
                    <a:lnTo>
                      <a:pt x="206628" y="331469"/>
                    </a:lnTo>
                    <a:lnTo>
                      <a:pt x="206628" y="0"/>
                    </a:lnTo>
                    <a:close/>
                  </a:path>
                </a:pathLst>
              </a:custGeom>
              <a:solidFill>
                <a:srgbClr val="4F5AA0">
                  <a:alpha val="18038"/>
                </a:srgbClr>
              </a:solidFill>
            </p:spPr>
            <p:txBody>
              <a:bodyPr wrap="square" lIns="0" tIns="0" rIns="0" bIns="0" rtlCol="0"/>
              <a:lstStyle/>
              <a:p>
                <a:endParaRPr/>
              </a:p>
            </p:txBody>
          </p:sp>
          <p:sp>
            <p:nvSpPr>
              <p:cNvPr id="16" name="object 7">
                <a:extLst>
                  <a:ext uri="{FF2B5EF4-FFF2-40B4-BE49-F238E27FC236}">
                    <a16:creationId xmlns:a16="http://schemas.microsoft.com/office/drawing/2014/main" id="{EFCFFA40-9C9F-08C5-E1ED-D02901F2D68F}"/>
                  </a:ext>
                </a:extLst>
              </p:cNvPr>
              <p:cNvSpPr/>
              <p:nvPr/>
            </p:nvSpPr>
            <p:spPr>
              <a:xfrm>
                <a:off x="1373759" y="1089851"/>
                <a:ext cx="4199508" cy="45719"/>
              </a:xfrm>
              <a:custGeom>
                <a:avLst/>
                <a:gdLst/>
                <a:ahLst/>
                <a:cxnLst/>
                <a:rect l="l" t="t" r="r" b="b"/>
                <a:pathLst>
                  <a:path w="4029710">
                    <a:moveTo>
                      <a:pt x="0" y="0"/>
                    </a:moveTo>
                    <a:lnTo>
                      <a:pt x="4029202" y="0"/>
                    </a:lnTo>
                  </a:path>
                </a:pathLst>
              </a:custGeom>
              <a:ln w="19050">
                <a:solidFill>
                  <a:srgbClr val="383D81"/>
                </a:solidFill>
              </a:ln>
            </p:spPr>
            <p:txBody>
              <a:bodyPr wrap="square" lIns="0" tIns="0" rIns="0" bIns="0" rtlCol="0"/>
              <a:lstStyle/>
              <a:p>
                <a:endParaRPr/>
              </a:p>
            </p:txBody>
          </p:sp>
          <p:pic>
            <p:nvPicPr>
              <p:cNvPr id="26" name="object 17">
                <a:extLst>
                  <a:ext uri="{FF2B5EF4-FFF2-40B4-BE49-F238E27FC236}">
                    <a16:creationId xmlns:a16="http://schemas.microsoft.com/office/drawing/2014/main" id="{14257127-EF3C-8234-4148-F53E20259199}"/>
                  </a:ext>
                </a:extLst>
              </p:cNvPr>
              <p:cNvPicPr/>
              <p:nvPr/>
            </p:nvPicPr>
            <p:blipFill>
              <a:blip r:embed="rId3" cstate="print"/>
              <a:stretch>
                <a:fillRect/>
              </a:stretch>
            </p:blipFill>
            <p:spPr>
              <a:xfrm>
                <a:off x="2650235" y="1242060"/>
                <a:ext cx="2923032" cy="976884"/>
              </a:xfrm>
              <a:prstGeom prst="rect">
                <a:avLst/>
              </a:prstGeom>
            </p:spPr>
          </p:pic>
          <p:sp>
            <p:nvSpPr>
              <p:cNvPr id="27" name="object 18">
                <a:extLst>
                  <a:ext uri="{FF2B5EF4-FFF2-40B4-BE49-F238E27FC236}">
                    <a16:creationId xmlns:a16="http://schemas.microsoft.com/office/drawing/2014/main" id="{7B458B8D-C8C9-91C5-C22B-70A70697148E}"/>
                  </a:ext>
                </a:extLst>
              </p:cNvPr>
              <p:cNvSpPr txBox="1"/>
              <p:nvPr/>
            </p:nvSpPr>
            <p:spPr>
              <a:xfrm>
                <a:off x="2637282" y="2278202"/>
                <a:ext cx="2867660" cy="568325"/>
              </a:xfrm>
              <a:prstGeom prst="rect">
                <a:avLst/>
              </a:prstGeom>
            </p:spPr>
            <p:txBody>
              <a:bodyPr vert="horz" wrap="square" lIns="0" tIns="12065" rIns="0" bIns="0" rtlCol="0">
                <a:spAutoFit/>
              </a:bodyPr>
              <a:lstStyle/>
              <a:p>
                <a:pPr marL="12700" marR="5715">
                  <a:lnSpc>
                    <a:spcPct val="118700"/>
                  </a:lnSpc>
                  <a:spcBef>
                    <a:spcPts val="95"/>
                  </a:spcBef>
                </a:pPr>
                <a:r>
                  <a:rPr sz="750" spc="-85" dirty="0">
                    <a:solidFill>
                      <a:srgbClr val="221F1F"/>
                    </a:solidFill>
                    <a:latin typeface="맑은 고딕"/>
                    <a:cs typeface="맑은 고딕"/>
                  </a:rPr>
                  <a:t>키오스</a:t>
                </a:r>
                <a:r>
                  <a:rPr sz="750" dirty="0">
                    <a:solidFill>
                      <a:srgbClr val="221F1F"/>
                    </a:solidFill>
                    <a:latin typeface="맑은 고딕"/>
                    <a:cs typeface="맑은 고딕"/>
                  </a:rPr>
                  <a:t>크</a:t>
                </a:r>
                <a:r>
                  <a:rPr sz="750" spc="15" dirty="0">
                    <a:solidFill>
                      <a:srgbClr val="221F1F"/>
                    </a:solidFill>
                    <a:latin typeface="맑은 고딕"/>
                    <a:cs typeface="맑은 고딕"/>
                  </a:rPr>
                  <a:t>및</a:t>
                </a:r>
                <a:r>
                  <a:rPr sz="750" spc="-195" dirty="0">
                    <a:solidFill>
                      <a:srgbClr val="221F1F"/>
                    </a:solidFill>
                    <a:latin typeface="맑은 고딕"/>
                    <a:cs typeface="맑은 고딕"/>
                  </a:rPr>
                  <a:t> </a:t>
                </a:r>
                <a:r>
                  <a:rPr sz="750" spc="100" dirty="0">
                    <a:solidFill>
                      <a:srgbClr val="221F1F"/>
                    </a:solidFill>
                    <a:latin typeface="Calibri"/>
                    <a:cs typeface="Calibri"/>
                  </a:rPr>
                  <a:t>P</a:t>
                </a:r>
                <a:r>
                  <a:rPr sz="750" spc="5" dirty="0">
                    <a:solidFill>
                      <a:srgbClr val="221F1F"/>
                    </a:solidFill>
                    <a:latin typeface="Calibri"/>
                    <a:cs typeface="Calibri"/>
                  </a:rPr>
                  <a:t>C</a:t>
                </a:r>
                <a:r>
                  <a:rPr sz="750" dirty="0">
                    <a:solidFill>
                      <a:srgbClr val="221F1F"/>
                    </a:solidFill>
                    <a:latin typeface="Calibri"/>
                    <a:cs typeface="Calibri"/>
                  </a:rPr>
                  <a:t> </a:t>
                </a:r>
                <a:r>
                  <a:rPr sz="750" spc="15" dirty="0">
                    <a:solidFill>
                      <a:srgbClr val="221F1F"/>
                    </a:solidFill>
                    <a:latin typeface="Calibri"/>
                    <a:cs typeface="Calibri"/>
                  </a:rPr>
                  <a:t> </a:t>
                </a:r>
                <a:r>
                  <a:rPr sz="750" spc="15" dirty="0">
                    <a:solidFill>
                      <a:srgbClr val="221F1F"/>
                    </a:solidFill>
                    <a:latin typeface="맑은 고딕"/>
                    <a:cs typeface="맑은 고딕"/>
                  </a:rPr>
                  <a:t>내</a:t>
                </a:r>
                <a:r>
                  <a:rPr sz="750" spc="-180" dirty="0">
                    <a:solidFill>
                      <a:srgbClr val="221F1F"/>
                    </a:solidFill>
                    <a:latin typeface="맑은 고딕"/>
                    <a:cs typeface="맑은 고딕"/>
                  </a:rPr>
                  <a:t> </a:t>
                </a:r>
                <a:r>
                  <a:rPr sz="750" spc="-85" dirty="0">
                    <a:solidFill>
                      <a:srgbClr val="221F1F"/>
                    </a:solidFill>
                    <a:latin typeface="맑은 고딕"/>
                    <a:cs typeface="맑은 고딕"/>
                  </a:rPr>
                  <a:t>소프트웨어</a:t>
                </a:r>
                <a:r>
                  <a:rPr sz="750" spc="-35" dirty="0">
                    <a:solidFill>
                      <a:srgbClr val="221F1F"/>
                    </a:solidFill>
                    <a:latin typeface="맑은 고딕"/>
                    <a:cs typeface="맑은 고딕"/>
                  </a:rPr>
                  <a:t>를</a:t>
                </a:r>
                <a:r>
                  <a:rPr sz="750" spc="-85" dirty="0">
                    <a:solidFill>
                      <a:srgbClr val="221F1F"/>
                    </a:solidFill>
                    <a:latin typeface="맑은 고딕"/>
                    <a:cs typeface="맑은 고딕"/>
                  </a:rPr>
                  <a:t>적용하</a:t>
                </a:r>
                <a:r>
                  <a:rPr sz="750" dirty="0">
                    <a:solidFill>
                      <a:srgbClr val="221F1F"/>
                    </a:solidFill>
                    <a:latin typeface="맑은 고딕"/>
                    <a:cs typeface="맑은 고딕"/>
                  </a:rPr>
                  <a:t>여</a:t>
                </a:r>
                <a:r>
                  <a:rPr sz="750" spc="-85" dirty="0">
                    <a:solidFill>
                      <a:srgbClr val="221F1F"/>
                    </a:solidFill>
                    <a:latin typeface="맑은 고딕"/>
                    <a:cs typeface="맑은 고딕"/>
                  </a:rPr>
                  <a:t>건설현</a:t>
                </a:r>
                <a:r>
                  <a:rPr sz="750" spc="5" dirty="0">
                    <a:solidFill>
                      <a:srgbClr val="221F1F"/>
                    </a:solidFill>
                    <a:latin typeface="맑은 고딕"/>
                    <a:cs typeface="맑은 고딕"/>
                  </a:rPr>
                  <a:t>장</a:t>
                </a:r>
                <a:r>
                  <a:rPr sz="750" spc="-85" dirty="0">
                    <a:solidFill>
                      <a:srgbClr val="221F1F"/>
                    </a:solidFill>
                    <a:latin typeface="맑은 고딕"/>
                    <a:cs typeface="맑은 고딕"/>
                  </a:rPr>
                  <a:t>근로자</a:t>
                </a:r>
                <a:r>
                  <a:rPr sz="750" dirty="0">
                    <a:solidFill>
                      <a:srgbClr val="221F1F"/>
                    </a:solidFill>
                    <a:latin typeface="맑은 고딕"/>
                    <a:cs typeface="맑은 고딕"/>
                  </a:rPr>
                  <a:t>를</a:t>
                </a:r>
                <a:r>
                  <a:rPr sz="750" spc="-95" dirty="0">
                    <a:solidFill>
                      <a:srgbClr val="221F1F"/>
                    </a:solidFill>
                    <a:latin typeface="맑은 고딕"/>
                    <a:cs typeface="맑은 고딕"/>
                  </a:rPr>
                  <a:t>모니터링하고</a:t>
                </a:r>
                <a:r>
                  <a:rPr sz="750" dirty="0">
                    <a:solidFill>
                      <a:srgbClr val="221F1F"/>
                    </a:solidFill>
                    <a:latin typeface="Calibri"/>
                    <a:cs typeface="Calibri"/>
                  </a:rPr>
                  <a:t>,  </a:t>
                </a:r>
                <a:r>
                  <a:rPr sz="750" spc="-55" dirty="0">
                    <a:solidFill>
                      <a:srgbClr val="221F1F"/>
                    </a:solidFill>
                    <a:latin typeface="맑은 고딕"/>
                    <a:cs typeface="맑은 고딕"/>
                  </a:rPr>
                  <a:t>각종산업재해를사전에예방하고</a:t>
                </a:r>
                <a:r>
                  <a:rPr sz="750" spc="-55" dirty="0">
                    <a:solidFill>
                      <a:srgbClr val="221F1F"/>
                    </a:solidFill>
                    <a:latin typeface="Calibri"/>
                    <a:cs typeface="Calibri"/>
                  </a:rPr>
                  <a:t>,</a:t>
                </a:r>
                <a:r>
                  <a:rPr sz="750" spc="-55" dirty="0">
                    <a:solidFill>
                      <a:srgbClr val="221F1F"/>
                    </a:solidFill>
                    <a:latin typeface="맑은 고딕"/>
                    <a:cs typeface="맑은 고딕"/>
                  </a:rPr>
                  <a:t>관리할수있습니다</a:t>
                </a:r>
                <a:r>
                  <a:rPr sz="750" spc="-55" dirty="0">
                    <a:solidFill>
                      <a:srgbClr val="221F1F"/>
                    </a:solidFill>
                    <a:latin typeface="Calibri"/>
                    <a:cs typeface="Calibri"/>
                  </a:rPr>
                  <a:t>. </a:t>
                </a:r>
                <a:r>
                  <a:rPr sz="750" spc="-50" dirty="0">
                    <a:solidFill>
                      <a:srgbClr val="221F1F"/>
                    </a:solidFill>
                    <a:latin typeface="Calibri"/>
                    <a:cs typeface="Calibri"/>
                  </a:rPr>
                  <a:t> </a:t>
                </a:r>
                <a:r>
                  <a:rPr sz="750" spc="-60" dirty="0">
                    <a:solidFill>
                      <a:srgbClr val="221F1F"/>
                    </a:solidFill>
                    <a:latin typeface="맑은 고딕"/>
                    <a:cs typeface="맑은 고딕"/>
                  </a:rPr>
                  <a:t>또한아파트세대내</a:t>
                </a:r>
                <a:r>
                  <a:rPr sz="750" spc="-60" dirty="0">
                    <a:solidFill>
                      <a:srgbClr val="221F1F"/>
                    </a:solidFill>
                    <a:latin typeface="Calibri"/>
                    <a:cs typeface="Calibri"/>
                  </a:rPr>
                  <a:t>,</a:t>
                </a:r>
                <a:r>
                  <a:rPr sz="750" spc="-60" dirty="0">
                    <a:solidFill>
                      <a:srgbClr val="221F1F"/>
                    </a:solidFill>
                    <a:latin typeface="맑은 고딕"/>
                    <a:cs typeface="맑은 고딕"/>
                  </a:rPr>
                  <a:t>커뮤니티센터에제품라인업을설치하여편리한서비스를 </a:t>
                </a:r>
                <a:r>
                  <a:rPr sz="750" spc="-250" dirty="0">
                    <a:solidFill>
                      <a:srgbClr val="221F1F"/>
                    </a:solidFill>
                    <a:latin typeface="맑은 고딕"/>
                    <a:cs typeface="맑은 고딕"/>
                  </a:rPr>
                  <a:t> </a:t>
                </a:r>
                <a:r>
                  <a:rPr sz="750" spc="-30" dirty="0">
                    <a:solidFill>
                      <a:srgbClr val="221F1F"/>
                    </a:solidFill>
                    <a:latin typeface="맑은 고딕"/>
                    <a:cs typeface="맑은 고딕"/>
                  </a:rPr>
                  <a:t>이용할수</a:t>
                </a:r>
                <a:r>
                  <a:rPr sz="750" spc="-175" dirty="0">
                    <a:solidFill>
                      <a:srgbClr val="221F1F"/>
                    </a:solidFill>
                    <a:latin typeface="맑은 고딕"/>
                    <a:cs typeface="맑은 고딕"/>
                  </a:rPr>
                  <a:t> </a:t>
                </a:r>
                <a:r>
                  <a:rPr sz="750" spc="-75" dirty="0">
                    <a:solidFill>
                      <a:srgbClr val="221F1F"/>
                    </a:solidFill>
                    <a:latin typeface="맑은 고딕"/>
                    <a:cs typeface="맑은 고딕"/>
                  </a:rPr>
                  <a:t>있습니다</a:t>
                </a:r>
                <a:r>
                  <a:rPr sz="750" spc="-75" dirty="0">
                    <a:solidFill>
                      <a:srgbClr val="221F1F"/>
                    </a:solidFill>
                    <a:latin typeface="Calibri"/>
                    <a:cs typeface="Calibri"/>
                  </a:rPr>
                  <a:t>.</a:t>
                </a:r>
                <a:endParaRPr sz="750" dirty="0">
                  <a:latin typeface="Calibri"/>
                  <a:cs typeface="Calibri"/>
                </a:endParaRPr>
              </a:p>
            </p:txBody>
          </p:sp>
          <p:sp>
            <p:nvSpPr>
              <p:cNvPr id="29" name="object 20">
                <a:extLst>
                  <a:ext uri="{FF2B5EF4-FFF2-40B4-BE49-F238E27FC236}">
                    <a16:creationId xmlns:a16="http://schemas.microsoft.com/office/drawing/2014/main" id="{F12D1EE3-831C-EBE0-DB1E-FED071D8BBD5}"/>
                  </a:ext>
                </a:extLst>
              </p:cNvPr>
              <p:cNvSpPr txBox="1"/>
              <p:nvPr/>
            </p:nvSpPr>
            <p:spPr>
              <a:xfrm>
                <a:off x="3276346" y="2985897"/>
                <a:ext cx="1911350" cy="471170"/>
              </a:xfrm>
              <a:prstGeom prst="rect">
                <a:avLst/>
              </a:prstGeom>
            </p:spPr>
            <p:txBody>
              <a:bodyPr vert="horz" wrap="square" lIns="0" tIns="15240" rIns="0" bIns="0" rtlCol="0">
                <a:spAutoFit/>
              </a:bodyPr>
              <a:lstStyle/>
              <a:p>
                <a:pPr marL="19685">
                  <a:lnSpc>
                    <a:spcPct val="100000"/>
                  </a:lnSpc>
                  <a:spcBef>
                    <a:spcPts val="120"/>
                  </a:spcBef>
                </a:pPr>
                <a:r>
                  <a:rPr sz="700" spc="-60" dirty="0">
                    <a:solidFill>
                      <a:srgbClr val="1F1F33"/>
                    </a:solidFill>
                    <a:latin typeface="맑은 고딕"/>
                    <a:cs typeface="맑은 고딕"/>
                  </a:rPr>
                  <a:t>출입보안</a:t>
                </a:r>
                <a:r>
                  <a:rPr sz="700" spc="-60" dirty="0">
                    <a:solidFill>
                      <a:srgbClr val="1F1F33"/>
                    </a:solidFill>
                    <a:latin typeface="Calibri"/>
                    <a:cs typeface="Calibri"/>
                  </a:rPr>
                  <a:t>,</a:t>
                </a:r>
                <a:r>
                  <a:rPr sz="700" spc="-60" dirty="0">
                    <a:solidFill>
                      <a:srgbClr val="1F1F33"/>
                    </a:solidFill>
                    <a:latin typeface="맑은 고딕"/>
                    <a:cs typeface="맑은 고딕"/>
                  </a:rPr>
                  <a:t>공정관리</a:t>
                </a:r>
                <a:r>
                  <a:rPr sz="700" spc="-60" dirty="0">
                    <a:solidFill>
                      <a:srgbClr val="1F1F33"/>
                    </a:solidFill>
                    <a:latin typeface="Calibri"/>
                    <a:cs typeface="Calibri"/>
                  </a:rPr>
                  <a:t>,</a:t>
                </a:r>
                <a:r>
                  <a:rPr sz="700" spc="-60" dirty="0">
                    <a:solidFill>
                      <a:srgbClr val="1F1F33"/>
                    </a:solidFill>
                    <a:latin typeface="맑은 고딕"/>
                    <a:cs typeface="맑은 고딕"/>
                  </a:rPr>
                  <a:t>근태점검</a:t>
                </a:r>
                <a:r>
                  <a:rPr sz="700" spc="-60" dirty="0">
                    <a:solidFill>
                      <a:srgbClr val="1F1F33"/>
                    </a:solidFill>
                    <a:latin typeface="Calibri"/>
                    <a:cs typeface="Calibri"/>
                  </a:rPr>
                  <a:t>,</a:t>
                </a:r>
                <a:r>
                  <a:rPr sz="700" spc="-60" dirty="0">
                    <a:solidFill>
                      <a:srgbClr val="1F1F33"/>
                    </a:solidFill>
                    <a:latin typeface="맑은 고딕"/>
                    <a:cs typeface="맑은 고딕"/>
                  </a:rPr>
                  <a:t>건강체크</a:t>
                </a:r>
                <a:endParaRPr sz="700">
                  <a:latin typeface="맑은 고딕"/>
                  <a:cs typeface="맑은 고딕"/>
                </a:endParaRPr>
              </a:p>
              <a:p>
                <a:pPr marL="12700" marR="5080">
                  <a:lnSpc>
                    <a:spcPct val="127499"/>
                  </a:lnSpc>
                  <a:spcBef>
                    <a:spcPts val="500"/>
                  </a:spcBef>
                </a:pPr>
                <a:r>
                  <a:rPr sz="700" spc="-55" dirty="0">
                    <a:solidFill>
                      <a:srgbClr val="1F1F33"/>
                    </a:solidFill>
                    <a:latin typeface="맑은 고딕"/>
                    <a:cs typeface="맑은 고딕"/>
                  </a:rPr>
                  <a:t>산업현장</a:t>
                </a:r>
                <a:r>
                  <a:rPr sz="700" spc="-55" dirty="0">
                    <a:solidFill>
                      <a:srgbClr val="1F1F33"/>
                    </a:solidFill>
                    <a:latin typeface="Calibri"/>
                    <a:cs typeface="Calibri"/>
                  </a:rPr>
                  <a:t>(</a:t>
                </a:r>
                <a:r>
                  <a:rPr sz="700" spc="-55" dirty="0">
                    <a:solidFill>
                      <a:srgbClr val="1F1F33"/>
                    </a:solidFill>
                    <a:latin typeface="맑은 고딕"/>
                    <a:cs typeface="맑은 고딕"/>
                  </a:rPr>
                  <a:t>출입구</a:t>
                </a:r>
                <a:r>
                  <a:rPr sz="700" spc="-55" dirty="0">
                    <a:solidFill>
                      <a:srgbClr val="1F1F33"/>
                    </a:solidFill>
                    <a:latin typeface="Calibri"/>
                    <a:cs typeface="Calibri"/>
                  </a:rPr>
                  <a:t>,</a:t>
                </a:r>
                <a:r>
                  <a:rPr sz="700" spc="-55" dirty="0">
                    <a:solidFill>
                      <a:srgbClr val="1F1F33"/>
                    </a:solidFill>
                    <a:latin typeface="맑은 고딕"/>
                    <a:cs typeface="맑은 고딕"/>
                  </a:rPr>
                  <a:t>로비</a:t>
                </a:r>
                <a:r>
                  <a:rPr sz="700" spc="-55" dirty="0">
                    <a:solidFill>
                      <a:srgbClr val="1F1F33"/>
                    </a:solidFill>
                    <a:latin typeface="Calibri"/>
                    <a:cs typeface="Calibri"/>
                  </a:rPr>
                  <a:t>,</a:t>
                </a:r>
                <a:r>
                  <a:rPr sz="700" spc="-55" dirty="0">
                    <a:solidFill>
                      <a:srgbClr val="1F1F33"/>
                    </a:solidFill>
                    <a:latin typeface="맑은 고딕"/>
                    <a:cs typeface="맑은 고딕"/>
                  </a:rPr>
                  <a:t>휴게실</a:t>
                </a:r>
                <a:r>
                  <a:rPr sz="700" spc="-55" dirty="0">
                    <a:solidFill>
                      <a:srgbClr val="1F1F33"/>
                    </a:solidFill>
                    <a:latin typeface="Calibri"/>
                    <a:cs typeface="Calibri"/>
                  </a:rPr>
                  <a:t>,</a:t>
                </a:r>
                <a:r>
                  <a:rPr sz="700" spc="-55" dirty="0">
                    <a:solidFill>
                      <a:srgbClr val="1F1F33"/>
                    </a:solidFill>
                    <a:latin typeface="맑은 고딕"/>
                    <a:cs typeface="맑은 고딕"/>
                  </a:rPr>
                  <a:t>보건실등</a:t>
                </a:r>
                <a:r>
                  <a:rPr sz="700" spc="-55" dirty="0">
                    <a:solidFill>
                      <a:srgbClr val="1F1F33"/>
                    </a:solidFill>
                    <a:latin typeface="Calibri"/>
                    <a:cs typeface="Calibri"/>
                  </a:rPr>
                  <a:t>) </a:t>
                </a:r>
                <a:r>
                  <a:rPr sz="700" spc="-50" dirty="0">
                    <a:solidFill>
                      <a:srgbClr val="1F1F33"/>
                    </a:solidFill>
                    <a:latin typeface="Calibri"/>
                    <a:cs typeface="Calibri"/>
                  </a:rPr>
                  <a:t> </a:t>
                </a:r>
                <a:r>
                  <a:rPr sz="700" spc="-65" dirty="0">
                    <a:solidFill>
                      <a:srgbClr val="1F1F33"/>
                    </a:solidFill>
                    <a:latin typeface="맑은 고딕"/>
                    <a:cs typeface="맑은 고딕"/>
                  </a:rPr>
                  <a:t>신축주택</a:t>
                </a:r>
                <a:r>
                  <a:rPr sz="700" spc="-65" dirty="0">
                    <a:solidFill>
                      <a:srgbClr val="1F1F33"/>
                    </a:solidFill>
                    <a:latin typeface="Calibri"/>
                    <a:cs typeface="Calibri"/>
                  </a:rPr>
                  <a:t>(</a:t>
                </a:r>
                <a:r>
                  <a:rPr sz="700" spc="-65" dirty="0">
                    <a:solidFill>
                      <a:srgbClr val="1F1F33"/>
                    </a:solidFill>
                    <a:latin typeface="맑은 고딕"/>
                    <a:cs typeface="맑은 고딕"/>
                  </a:rPr>
                  <a:t>엘리베이터</a:t>
                </a:r>
                <a:r>
                  <a:rPr sz="700" spc="-65" dirty="0">
                    <a:solidFill>
                      <a:srgbClr val="1F1F33"/>
                    </a:solidFill>
                    <a:latin typeface="Calibri"/>
                    <a:cs typeface="Calibri"/>
                  </a:rPr>
                  <a:t>,</a:t>
                </a:r>
                <a:r>
                  <a:rPr sz="700" spc="-65" dirty="0">
                    <a:solidFill>
                      <a:srgbClr val="1F1F33"/>
                    </a:solidFill>
                    <a:latin typeface="맑은 고딕"/>
                    <a:cs typeface="맑은 고딕"/>
                  </a:rPr>
                  <a:t>커뮤니티센터</a:t>
                </a:r>
                <a:r>
                  <a:rPr sz="700" spc="-65" dirty="0">
                    <a:solidFill>
                      <a:srgbClr val="1F1F33"/>
                    </a:solidFill>
                    <a:latin typeface="Calibri"/>
                    <a:cs typeface="Calibri"/>
                  </a:rPr>
                  <a:t>,</a:t>
                </a:r>
                <a:r>
                  <a:rPr sz="700" spc="-65" dirty="0">
                    <a:solidFill>
                      <a:srgbClr val="1F1F33"/>
                    </a:solidFill>
                    <a:latin typeface="맑은 고딕"/>
                    <a:cs typeface="맑은 고딕"/>
                  </a:rPr>
                  <a:t>로비</a:t>
                </a:r>
                <a:r>
                  <a:rPr sz="700" spc="-65" dirty="0">
                    <a:solidFill>
                      <a:srgbClr val="1F1F33"/>
                    </a:solidFill>
                    <a:latin typeface="Calibri"/>
                    <a:cs typeface="Calibri"/>
                  </a:rPr>
                  <a:t>,</a:t>
                </a:r>
                <a:r>
                  <a:rPr sz="700" spc="-65" dirty="0">
                    <a:solidFill>
                      <a:srgbClr val="1F1F33"/>
                    </a:solidFill>
                    <a:latin typeface="맑은 고딕"/>
                    <a:cs typeface="맑은 고딕"/>
                  </a:rPr>
                  <a:t>현관</a:t>
                </a:r>
                <a:r>
                  <a:rPr sz="700" spc="-65" dirty="0">
                    <a:solidFill>
                      <a:srgbClr val="1F1F33"/>
                    </a:solidFill>
                    <a:latin typeface="Calibri"/>
                    <a:cs typeface="Calibri"/>
                  </a:rPr>
                  <a:t>,</a:t>
                </a:r>
                <a:r>
                  <a:rPr sz="700" spc="-65" dirty="0">
                    <a:solidFill>
                      <a:srgbClr val="1F1F33"/>
                    </a:solidFill>
                    <a:latin typeface="맑은 고딕"/>
                    <a:cs typeface="맑은 고딕"/>
                  </a:rPr>
                  <a:t>세대내</a:t>
                </a:r>
                <a:r>
                  <a:rPr sz="700" spc="-65" dirty="0">
                    <a:solidFill>
                      <a:srgbClr val="1F1F33"/>
                    </a:solidFill>
                    <a:latin typeface="Calibri"/>
                    <a:cs typeface="Calibri"/>
                  </a:rPr>
                  <a:t>)</a:t>
                </a:r>
                <a:endParaRPr sz="700">
                  <a:latin typeface="Calibri"/>
                  <a:cs typeface="Calibri"/>
                </a:endParaRPr>
              </a:p>
            </p:txBody>
          </p:sp>
          <p:sp>
            <p:nvSpPr>
              <p:cNvPr id="30" name="object 21">
                <a:extLst>
                  <a:ext uri="{FF2B5EF4-FFF2-40B4-BE49-F238E27FC236}">
                    <a16:creationId xmlns:a16="http://schemas.microsoft.com/office/drawing/2014/main" id="{2D264E22-BFC9-D884-7FDF-6B502CFA2F68}"/>
                  </a:ext>
                </a:extLst>
              </p:cNvPr>
              <p:cNvSpPr/>
              <p:nvPr/>
            </p:nvSpPr>
            <p:spPr>
              <a:xfrm>
                <a:off x="2662427" y="3048020"/>
                <a:ext cx="32384" cy="32384"/>
              </a:xfrm>
              <a:custGeom>
                <a:avLst/>
                <a:gdLst/>
                <a:ahLst/>
                <a:cxnLst/>
                <a:rect l="l" t="t" r="r" b="b"/>
                <a:pathLst>
                  <a:path w="32385" h="32385">
                    <a:moveTo>
                      <a:pt x="31983" y="0"/>
                    </a:moveTo>
                    <a:lnTo>
                      <a:pt x="0" y="0"/>
                    </a:lnTo>
                    <a:lnTo>
                      <a:pt x="0" y="31983"/>
                    </a:lnTo>
                    <a:lnTo>
                      <a:pt x="31983" y="31983"/>
                    </a:lnTo>
                    <a:lnTo>
                      <a:pt x="31983" y="0"/>
                    </a:lnTo>
                    <a:close/>
                  </a:path>
                </a:pathLst>
              </a:custGeom>
              <a:solidFill>
                <a:srgbClr val="0D1E62"/>
              </a:solidFill>
            </p:spPr>
            <p:txBody>
              <a:bodyPr wrap="square" lIns="0" tIns="0" rIns="0" bIns="0" rtlCol="0"/>
              <a:lstStyle/>
              <a:p>
                <a:endParaRPr/>
              </a:p>
            </p:txBody>
          </p:sp>
          <p:sp>
            <p:nvSpPr>
              <p:cNvPr id="31" name="object 22">
                <a:extLst>
                  <a:ext uri="{FF2B5EF4-FFF2-40B4-BE49-F238E27FC236}">
                    <a16:creationId xmlns:a16="http://schemas.microsoft.com/office/drawing/2014/main" id="{0C505BFD-510A-1B6A-9589-3861BF14AF0D}"/>
                  </a:ext>
                </a:extLst>
              </p:cNvPr>
              <p:cNvSpPr/>
              <p:nvPr/>
            </p:nvSpPr>
            <p:spPr>
              <a:xfrm>
                <a:off x="2662427" y="3247664"/>
                <a:ext cx="32384" cy="32384"/>
              </a:xfrm>
              <a:custGeom>
                <a:avLst/>
                <a:gdLst/>
                <a:ahLst/>
                <a:cxnLst/>
                <a:rect l="l" t="t" r="r" b="b"/>
                <a:pathLst>
                  <a:path w="32385" h="32385">
                    <a:moveTo>
                      <a:pt x="31983" y="0"/>
                    </a:moveTo>
                    <a:lnTo>
                      <a:pt x="0" y="0"/>
                    </a:lnTo>
                    <a:lnTo>
                      <a:pt x="0" y="31983"/>
                    </a:lnTo>
                    <a:lnTo>
                      <a:pt x="31983" y="31983"/>
                    </a:lnTo>
                    <a:lnTo>
                      <a:pt x="31983" y="0"/>
                    </a:lnTo>
                    <a:close/>
                  </a:path>
                </a:pathLst>
              </a:custGeom>
              <a:solidFill>
                <a:srgbClr val="0D1E62"/>
              </a:solidFill>
            </p:spPr>
            <p:txBody>
              <a:bodyPr wrap="square" lIns="0" tIns="0" rIns="0" bIns="0" rtlCol="0"/>
              <a:lstStyle/>
              <a:p>
                <a:endParaRPr/>
              </a:p>
            </p:txBody>
          </p:sp>
        </p:grpSp>
      </p:grpSp>
      <p:grpSp>
        <p:nvGrpSpPr>
          <p:cNvPr id="49" name="그룹 48">
            <a:extLst>
              <a:ext uri="{FF2B5EF4-FFF2-40B4-BE49-F238E27FC236}">
                <a16:creationId xmlns:a16="http://schemas.microsoft.com/office/drawing/2014/main" id="{66126903-5F26-3934-8735-E8B22B626316}"/>
              </a:ext>
            </a:extLst>
          </p:cNvPr>
          <p:cNvGrpSpPr/>
          <p:nvPr/>
        </p:nvGrpSpPr>
        <p:grpSpPr>
          <a:xfrm>
            <a:off x="1620520" y="3779958"/>
            <a:ext cx="4076573" cy="2286813"/>
            <a:chOff x="1496694" y="3947159"/>
            <a:chExt cx="4076573" cy="2286813"/>
          </a:xfrm>
        </p:grpSpPr>
        <p:grpSp>
          <p:nvGrpSpPr>
            <p:cNvPr id="48" name="그룹 47">
              <a:extLst>
                <a:ext uri="{FF2B5EF4-FFF2-40B4-BE49-F238E27FC236}">
                  <a16:creationId xmlns:a16="http://schemas.microsoft.com/office/drawing/2014/main" id="{7047EC63-2A4C-7F7E-4FB1-6BCE2D84AFFB}"/>
                </a:ext>
              </a:extLst>
            </p:cNvPr>
            <p:cNvGrpSpPr/>
            <p:nvPr/>
          </p:nvGrpSpPr>
          <p:grpSpPr>
            <a:xfrm>
              <a:off x="1496694" y="3947159"/>
              <a:ext cx="4076573" cy="2286813"/>
              <a:chOff x="1496694" y="3947159"/>
              <a:chExt cx="4076573" cy="2286813"/>
            </a:xfrm>
          </p:grpSpPr>
          <p:sp>
            <p:nvSpPr>
              <p:cNvPr id="6" name="object 3">
                <a:extLst>
                  <a:ext uri="{FF2B5EF4-FFF2-40B4-BE49-F238E27FC236}">
                    <a16:creationId xmlns:a16="http://schemas.microsoft.com/office/drawing/2014/main" id="{77793FD4-19BE-F664-842D-D9A7CF618CFC}"/>
                  </a:ext>
                </a:extLst>
              </p:cNvPr>
              <p:cNvSpPr txBox="1"/>
              <p:nvPr/>
            </p:nvSpPr>
            <p:spPr>
              <a:xfrm>
                <a:off x="1496694" y="4431538"/>
                <a:ext cx="570865" cy="212090"/>
              </a:xfrm>
              <a:prstGeom prst="rect">
                <a:avLst/>
              </a:prstGeom>
            </p:spPr>
            <p:txBody>
              <a:bodyPr vert="horz" wrap="square" lIns="0" tIns="15875" rIns="0" bIns="0" rtlCol="0">
                <a:spAutoFit/>
              </a:bodyPr>
              <a:lstStyle/>
              <a:p>
                <a:pPr marL="12700">
                  <a:lnSpc>
                    <a:spcPct val="100000"/>
                  </a:lnSpc>
                  <a:spcBef>
                    <a:spcPts val="125"/>
                  </a:spcBef>
                </a:pPr>
                <a:r>
                  <a:rPr sz="1200" b="1" spc="-150" dirty="0">
                    <a:solidFill>
                      <a:srgbClr val="0D1E62"/>
                    </a:solidFill>
                    <a:latin typeface="맑은 고딕"/>
                    <a:cs typeface="맑은 고딕"/>
                  </a:rPr>
                  <a:t>모빌리티</a:t>
                </a:r>
                <a:endParaRPr sz="1200">
                  <a:latin typeface="맑은 고딕"/>
                  <a:cs typeface="맑은 고딕"/>
                </a:endParaRPr>
              </a:p>
            </p:txBody>
          </p:sp>
          <p:grpSp>
            <p:nvGrpSpPr>
              <p:cNvPr id="23" name="object 14">
                <a:extLst>
                  <a:ext uri="{FF2B5EF4-FFF2-40B4-BE49-F238E27FC236}">
                    <a16:creationId xmlns:a16="http://schemas.microsoft.com/office/drawing/2014/main" id="{6D4EC8F4-1D2B-8F66-F5AA-4EC2C4E820E7}"/>
                  </a:ext>
                </a:extLst>
              </p:cNvPr>
              <p:cNvGrpSpPr/>
              <p:nvPr/>
            </p:nvGrpSpPr>
            <p:grpSpPr>
              <a:xfrm>
                <a:off x="1498726" y="3947159"/>
                <a:ext cx="4055110" cy="403151"/>
                <a:chOff x="1498726" y="3947159"/>
                <a:chExt cx="4055110" cy="403151"/>
              </a:xfrm>
            </p:grpSpPr>
            <p:sp>
              <p:nvSpPr>
                <p:cNvPr id="24" name="object 15">
                  <a:extLst>
                    <a:ext uri="{FF2B5EF4-FFF2-40B4-BE49-F238E27FC236}">
                      <a16:creationId xmlns:a16="http://schemas.microsoft.com/office/drawing/2014/main" id="{737F196E-E777-B1C6-862B-41F5A4FEC396}"/>
                    </a:ext>
                  </a:extLst>
                </p:cNvPr>
                <p:cNvSpPr/>
                <p:nvPr/>
              </p:nvSpPr>
              <p:spPr>
                <a:xfrm>
                  <a:off x="1568196" y="3947159"/>
                  <a:ext cx="688340" cy="396240"/>
                </a:xfrm>
                <a:custGeom>
                  <a:avLst/>
                  <a:gdLst/>
                  <a:ahLst/>
                  <a:cxnLst/>
                  <a:rect l="l" t="t" r="r" b="b"/>
                  <a:pathLst>
                    <a:path w="688339" h="396239">
                      <a:moveTo>
                        <a:pt x="336550" y="225806"/>
                      </a:moveTo>
                      <a:lnTo>
                        <a:pt x="334010" y="177419"/>
                      </a:lnTo>
                      <a:lnTo>
                        <a:pt x="326390" y="135255"/>
                      </a:lnTo>
                      <a:lnTo>
                        <a:pt x="314325" y="99060"/>
                      </a:lnTo>
                      <a:lnTo>
                        <a:pt x="277876" y="44323"/>
                      </a:lnTo>
                      <a:lnTo>
                        <a:pt x="251714" y="24130"/>
                      </a:lnTo>
                      <a:lnTo>
                        <a:pt x="251714" y="225806"/>
                      </a:lnTo>
                      <a:lnTo>
                        <a:pt x="248539" y="280162"/>
                      </a:lnTo>
                      <a:lnTo>
                        <a:pt x="239649" y="320929"/>
                      </a:lnTo>
                      <a:lnTo>
                        <a:pt x="226187" y="350012"/>
                      </a:lnTo>
                      <a:lnTo>
                        <a:pt x="188976" y="378968"/>
                      </a:lnTo>
                      <a:lnTo>
                        <a:pt x="167386" y="381889"/>
                      </a:lnTo>
                      <a:lnTo>
                        <a:pt x="146812" y="378968"/>
                      </a:lnTo>
                      <a:lnTo>
                        <a:pt x="110490" y="350012"/>
                      </a:lnTo>
                      <a:lnTo>
                        <a:pt x="97028" y="320929"/>
                      </a:lnTo>
                      <a:lnTo>
                        <a:pt x="88125" y="280162"/>
                      </a:lnTo>
                      <a:lnTo>
                        <a:pt x="84950" y="225806"/>
                      </a:lnTo>
                      <a:lnTo>
                        <a:pt x="88125" y="171196"/>
                      </a:lnTo>
                      <a:lnTo>
                        <a:pt x="97028" y="130048"/>
                      </a:lnTo>
                      <a:lnTo>
                        <a:pt x="110490" y="100838"/>
                      </a:lnTo>
                      <a:lnTo>
                        <a:pt x="146812" y="71628"/>
                      </a:lnTo>
                      <a:lnTo>
                        <a:pt x="167386" y="68453"/>
                      </a:lnTo>
                      <a:lnTo>
                        <a:pt x="188976" y="71628"/>
                      </a:lnTo>
                      <a:lnTo>
                        <a:pt x="226187" y="100838"/>
                      </a:lnTo>
                      <a:lnTo>
                        <a:pt x="239649" y="130048"/>
                      </a:lnTo>
                      <a:lnTo>
                        <a:pt x="248539" y="171196"/>
                      </a:lnTo>
                      <a:lnTo>
                        <a:pt x="251714" y="225806"/>
                      </a:lnTo>
                      <a:lnTo>
                        <a:pt x="251714" y="24130"/>
                      </a:lnTo>
                      <a:lnTo>
                        <a:pt x="227838" y="12192"/>
                      </a:lnTo>
                      <a:lnTo>
                        <a:pt x="198755" y="4318"/>
                      </a:lnTo>
                      <a:lnTo>
                        <a:pt x="167386" y="1778"/>
                      </a:lnTo>
                      <a:lnTo>
                        <a:pt x="136779" y="4318"/>
                      </a:lnTo>
                      <a:lnTo>
                        <a:pt x="81915" y="25527"/>
                      </a:lnTo>
                      <a:lnTo>
                        <a:pt x="38608" y="68834"/>
                      </a:lnTo>
                      <a:lnTo>
                        <a:pt x="10160" y="135255"/>
                      </a:lnTo>
                      <a:lnTo>
                        <a:pt x="2667" y="177419"/>
                      </a:lnTo>
                      <a:lnTo>
                        <a:pt x="0" y="225806"/>
                      </a:lnTo>
                      <a:lnTo>
                        <a:pt x="2667" y="273812"/>
                      </a:lnTo>
                      <a:lnTo>
                        <a:pt x="10160" y="315849"/>
                      </a:lnTo>
                      <a:lnTo>
                        <a:pt x="22352" y="351917"/>
                      </a:lnTo>
                      <a:lnTo>
                        <a:pt x="38608" y="382016"/>
                      </a:lnTo>
                      <a:lnTo>
                        <a:pt x="50038" y="396113"/>
                      </a:lnTo>
                      <a:lnTo>
                        <a:pt x="286512" y="396113"/>
                      </a:lnTo>
                      <a:lnTo>
                        <a:pt x="295452" y="381889"/>
                      </a:lnTo>
                      <a:lnTo>
                        <a:pt x="314325" y="351917"/>
                      </a:lnTo>
                      <a:lnTo>
                        <a:pt x="326390" y="315849"/>
                      </a:lnTo>
                      <a:lnTo>
                        <a:pt x="334010" y="273812"/>
                      </a:lnTo>
                      <a:lnTo>
                        <a:pt x="336550" y="225806"/>
                      </a:lnTo>
                      <a:close/>
                    </a:path>
                    <a:path w="688339" h="396239">
                      <a:moveTo>
                        <a:pt x="688340" y="368046"/>
                      </a:moveTo>
                      <a:lnTo>
                        <a:pt x="532257" y="368173"/>
                      </a:lnTo>
                      <a:lnTo>
                        <a:pt x="521335" y="368808"/>
                      </a:lnTo>
                      <a:lnTo>
                        <a:pt x="509905" y="370205"/>
                      </a:lnTo>
                      <a:lnTo>
                        <a:pt x="497967" y="372618"/>
                      </a:lnTo>
                      <a:lnTo>
                        <a:pt x="591947" y="282067"/>
                      </a:lnTo>
                      <a:lnTo>
                        <a:pt x="618490" y="254635"/>
                      </a:lnTo>
                      <a:lnTo>
                        <a:pt x="643001" y="225425"/>
                      </a:lnTo>
                      <a:lnTo>
                        <a:pt x="677672" y="161290"/>
                      </a:lnTo>
                      <a:lnTo>
                        <a:pt x="683514" y="125984"/>
                      </a:lnTo>
                      <a:lnTo>
                        <a:pt x="678815" y="90805"/>
                      </a:lnTo>
                      <a:lnTo>
                        <a:pt x="643509" y="35179"/>
                      </a:lnTo>
                      <a:lnTo>
                        <a:pt x="580263" y="4191"/>
                      </a:lnTo>
                      <a:lnTo>
                        <a:pt x="540385" y="0"/>
                      </a:lnTo>
                      <a:lnTo>
                        <a:pt x="500888" y="3556"/>
                      </a:lnTo>
                      <a:lnTo>
                        <a:pt x="435864" y="32004"/>
                      </a:lnTo>
                      <a:lnTo>
                        <a:pt x="393700" y="90170"/>
                      </a:lnTo>
                      <a:lnTo>
                        <a:pt x="382651" y="130556"/>
                      </a:lnTo>
                      <a:lnTo>
                        <a:pt x="462153" y="143383"/>
                      </a:lnTo>
                      <a:lnTo>
                        <a:pt x="462788" y="135128"/>
                      </a:lnTo>
                      <a:lnTo>
                        <a:pt x="463677" y="127762"/>
                      </a:lnTo>
                      <a:lnTo>
                        <a:pt x="476885" y="96139"/>
                      </a:lnTo>
                      <a:lnTo>
                        <a:pt x="511302" y="70612"/>
                      </a:lnTo>
                      <a:lnTo>
                        <a:pt x="534924" y="66802"/>
                      </a:lnTo>
                      <a:lnTo>
                        <a:pt x="561594" y="70612"/>
                      </a:lnTo>
                      <a:lnTo>
                        <a:pt x="581914" y="82169"/>
                      </a:lnTo>
                      <a:lnTo>
                        <a:pt x="594741" y="101346"/>
                      </a:lnTo>
                      <a:lnTo>
                        <a:pt x="599186" y="127762"/>
                      </a:lnTo>
                      <a:lnTo>
                        <a:pt x="593979" y="159639"/>
                      </a:lnTo>
                      <a:lnTo>
                        <a:pt x="579247" y="189738"/>
                      </a:lnTo>
                      <a:lnTo>
                        <a:pt x="555752" y="219710"/>
                      </a:lnTo>
                      <a:lnTo>
                        <a:pt x="524637" y="251333"/>
                      </a:lnTo>
                      <a:lnTo>
                        <a:pt x="372364" y="394716"/>
                      </a:lnTo>
                      <a:lnTo>
                        <a:pt x="372364" y="396113"/>
                      </a:lnTo>
                      <a:lnTo>
                        <a:pt x="688340" y="396113"/>
                      </a:lnTo>
                      <a:lnTo>
                        <a:pt x="688340" y="368046"/>
                      </a:lnTo>
                      <a:close/>
                    </a:path>
                  </a:pathLst>
                </a:custGeom>
                <a:solidFill>
                  <a:srgbClr val="4F5AA0">
                    <a:alpha val="18038"/>
                  </a:srgbClr>
                </a:solidFill>
              </p:spPr>
              <p:txBody>
                <a:bodyPr wrap="square" lIns="0" tIns="0" rIns="0" bIns="0" rtlCol="0"/>
                <a:lstStyle/>
                <a:p>
                  <a:endParaRPr/>
                </a:p>
              </p:txBody>
            </p:sp>
            <p:sp>
              <p:nvSpPr>
                <p:cNvPr id="25" name="object 16">
                  <a:extLst>
                    <a:ext uri="{FF2B5EF4-FFF2-40B4-BE49-F238E27FC236}">
                      <a16:creationId xmlns:a16="http://schemas.microsoft.com/office/drawing/2014/main" id="{4851EBDB-0A42-28C6-F44C-29F9726AA425}"/>
                    </a:ext>
                  </a:extLst>
                </p:cNvPr>
                <p:cNvSpPr/>
                <p:nvPr/>
              </p:nvSpPr>
              <p:spPr>
                <a:xfrm>
                  <a:off x="1498726" y="4350310"/>
                  <a:ext cx="4055110" cy="0"/>
                </a:xfrm>
                <a:custGeom>
                  <a:avLst/>
                  <a:gdLst/>
                  <a:ahLst/>
                  <a:cxnLst/>
                  <a:rect l="l" t="t" r="r" b="b"/>
                  <a:pathLst>
                    <a:path w="4055110">
                      <a:moveTo>
                        <a:pt x="0" y="0"/>
                      </a:moveTo>
                      <a:lnTo>
                        <a:pt x="4054983" y="0"/>
                      </a:lnTo>
                    </a:path>
                  </a:pathLst>
                </a:custGeom>
                <a:ln w="19050">
                  <a:solidFill>
                    <a:srgbClr val="383D81"/>
                  </a:solidFill>
                </a:ln>
              </p:spPr>
              <p:txBody>
                <a:bodyPr wrap="square" lIns="0" tIns="0" rIns="0" bIns="0" rtlCol="0"/>
                <a:lstStyle/>
                <a:p>
                  <a:endParaRPr/>
                </a:p>
              </p:txBody>
            </p:sp>
          </p:grpSp>
          <p:pic>
            <p:nvPicPr>
              <p:cNvPr id="32" name="object 23">
                <a:extLst>
                  <a:ext uri="{FF2B5EF4-FFF2-40B4-BE49-F238E27FC236}">
                    <a16:creationId xmlns:a16="http://schemas.microsoft.com/office/drawing/2014/main" id="{83E7E160-8145-AB26-67D0-E9A0767D5E43}"/>
                  </a:ext>
                </a:extLst>
              </p:cNvPr>
              <p:cNvPicPr/>
              <p:nvPr/>
            </p:nvPicPr>
            <p:blipFill>
              <a:blip r:embed="rId4" cstate="print"/>
              <a:stretch>
                <a:fillRect/>
              </a:stretch>
            </p:blipFill>
            <p:spPr>
              <a:xfrm>
                <a:off x="2650235" y="4480559"/>
                <a:ext cx="2923032" cy="926591"/>
              </a:xfrm>
              <a:prstGeom prst="rect">
                <a:avLst/>
              </a:prstGeom>
            </p:spPr>
          </p:pic>
          <p:sp>
            <p:nvSpPr>
              <p:cNvPr id="33" name="object 24">
                <a:extLst>
                  <a:ext uri="{FF2B5EF4-FFF2-40B4-BE49-F238E27FC236}">
                    <a16:creationId xmlns:a16="http://schemas.microsoft.com/office/drawing/2014/main" id="{4465AD1E-92BF-0566-9380-DAF554A72205}"/>
                  </a:ext>
                </a:extLst>
              </p:cNvPr>
              <p:cNvSpPr txBox="1"/>
              <p:nvPr/>
            </p:nvSpPr>
            <p:spPr>
              <a:xfrm>
                <a:off x="2640838" y="5462422"/>
                <a:ext cx="2855595" cy="297180"/>
              </a:xfrm>
              <a:prstGeom prst="rect">
                <a:avLst/>
              </a:prstGeom>
            </p:spPr>
            <p:txBody>
              <a:bodyPr vert="horz" wrap="square" lIns="0" tIns="12065" rIns="0" bIns="0" rtlCol="0">
                <a:spAutoFit/>
              </a:bodyPr>
              <a:lstStyle/>
              <a:p>
                <a:pPr marL="12700" marR="5715">
                  <a:lnSpc>
                    <a:spcPct val="118700"/>
                  </a:lnSpc>
                  <a:spcBef>
                    <a:spcPts val="95"/>
                  </a:spcBef>
                </a:pPr>
                <a:r>
                  <a:rPr sz="750" spc="-60" dirty="0">
                    <a:latin typeface="맑은 고딕"/>
                    <a:cs typeface="맑은 고딕"/>
                  </a:rPr>
                  <a:t>차량에팁재하여안전운전을위한운전자모니터링과졸음도측정서비스등을 </a:t>
                </a:r>
                <a:r>
                  <a:rPr sz="750" spc="-250" dirty="0">
                    <a:latin typeface="맑은 고딕"/>
                    <a:cs typeface="맑은 고딕"/>
                  </a:rPr>
                  <a:t> </a:t>
                </a:r>
                <a:r>
                  <a:rPr sz="750" spc="-85" dirty="0">
                    <a:latin typeface="맑은 고딕"/>
                    <a:cs typeface="맑은 고딕"/>
                  </a:rPr>
                  <a:t>제공하고</a:t>
                </a:r>
                <a:r>
                  <a:rPr sz="750" spc="-15" dirty="0">
                    <a:latin typeface="Calibri"/>
                    <a:cs typeface="Calibri"/>
                  </a:rPr>
                  <a:t>,</a:t>
                </a:r>
                <a:r>
                  <a:rPr sz="750" spc="-60" dirty="0">
                    <a:latin typeface="맑은 고딕"/>
                    <a:cs typeface="맑은 고딕"/>
                  </a:rPr>
                  <a:t>각</a:t>
                </a:r>
                <a:r>
                  <a:rPr sz="750" spc="25" dirty="0">
                    <a:latin typeface="맑은 고딕"/>
                    <a:cs typeface="맑은 고딕"/>
                  </a:rPr>
                  <a:t>종</a:t>
                </a:r>
                <a:r>
                  <a:rPr sz="750" spc="-85" dirty="0">
                    <a:latin typeface="맑은 고딕"/>
                    <a:cs typeface="맑은 고딕"/>
                  </a:rPr>
                  <a:t>모빌리티</a:t>
                </a:r>
                <a:r>
                  <a:rPr sz="750" spc="-10" dirty="0">
                    <a:latin typeface="맑은 고딕"/>
                    <a:cs typeface="맑은 고딕"/>
                  </a:rPr>
                  <a:t>에</a:t>
                </a:r>
                <a:r>
                  <a:rPr sz="750" spc="-85" dirty="0">
                    <a:latin typeface="맑은 고딕"/>
                    <a:cs typeface="맑은 고딕"/>
                  </a:rPr>
                  <a:t>적용하</a:t>
                </a:r>
                <a:r>
                  <a:rPr sz="750" spc="5" dirty="0">
                    <a:latin typeface="맑은 고딕"/>
                    <a:cs typeface="맑은 고딕"/>
                  </a:rPr>
                  <a:t>여</a:t>
                </a:r>
                <a:r>
                  <a:rPr sz="750" spc="-85" dirty="0">
                    <a:latin typeface="맑은 고딕"/>
                    <a:cs typeface="맑은 고딕"/>
                  </a:rPr>
                  <a:t>서비스</a:t>
                </a:r>
                <a:r>
                  <a:rPr sz="750" dirty="0">
                    <a:latin typeface="맑은 고딕"/>
                    <a:cs typeface="맑은 고딕"/>
                  </a:rPr>
                  <a:t>를</a:t>
                </a:r>
                <a:r>
                  <a:rPr sz="750" spc="-70" dirty="0">
                    <a:latin typeface="맑은 고딕"/>
                    <a:cs typeface="맑은 고딕"/>
                  </a:rPr>
                  <a:t>확대</a:t>
                </a:r>
                <a:r>
                  <a:rPr sz="750" dirty="0">
                    <a:latin typeface="맑은 고딕"/>
                    <a:cs typeface="맑은 고딕"/>
                  </a:rPr>
                  <a:t>할</a:t>
                </a:r>
                <a:r>
                  <a:rPr sz="750" spc="15" dirty="0">
                    <a:latin typeface="맑은 고딕"/>
                    <a:cs typeface="맑은 고딕"/>
                  </a:rPr>
                  <a:t>수</a:t>
                </a:r>
                <a:r>
                  <a:rPr sz="750" spc="-160" dirty="0">
                    <a:latin typeface="맑은 고딕"/>
                    <a:cs typeface="맑은 고딕"/>
                  </a:rPr>
                  <a:t> </a:t>
                </a:r>
                <a:r>
                  <a:rPr sz="750" spc="-95" dirty="0">
                    <a:latin typeface="맑은 고딕"/>
                    <a:cs typeface="맑은 고딕"/>
                  </a:rPr>
                  <a:t>있습니다</a:t>
                </a:r>
                <a:r>
                  <a:rPr sz="750" dirty="0">
                    <a:latin typeface="Calibri"/>
                    <a:cs typeface="Calibri"/>
                  </a:rPr>
                  <a:t>.</a:t>
                </a:r>
                <a:endParaRPr sz="750">
                  <a:latin typeface="Calibri"/>
                  <a:cs typeface="Calibri"/>
                </a:endParaRPr>
              </a:p>
            </p:txBody>
          </p:sp>
          <p:sp>
            <p:nvSpPr>
              <p:cNvPr id="34" name="object 25">
                <a:extLst>
                  <a:ext uri="{FF2B5EF4-FFF2-40B4-BE49-F238E27FC236}">
                    <a16:creationId xmlns:a16="http://schemas.microsoft.com/office/drawing/2014/main" id="{C88E1995-7C3B-6821-96C0-2A2C2A8D4734}"/>
                  </a:ext>
                </a:extLst>
              </p:cNvPr>
              <p:cNvSpPr txBox="1"/>
              <p:nvPr/>
            </p:nvSpPr>
            <p:spPr>
              <a:xfrm>
                <a:off x="2742692" y="5911392"/>
                <a:ext cx="434975" cy="322580"/>
              </a:xfrm>
              <a:prstGeom prst="rect">
                <a:avLst/>
              </a:prstGeom>
            </p:spPr>
            <p:txBody>
              <a:bodyPr vert="horz" wrap="square" lIns="0" tIns="15240" rIns="0" bIns="0" rtlCol="0">
                <a:spAutoFit/>
              </a:bodyPr>
              <a:lstStyle/>
              <a:p>
                <a:pPr marL="12700">
                  <a:lnSpc>
                    <a:spcPct val="100000"/>
                  </a:lnSpc>
                  <a:spcBef>
                    <a:spcPts val="120"/>
                  </a:spcBef>
                </a:pPr>
                <a:r>
                  <a:rPr sz="700" spc="-55" dirty="0">
                    <a:solidFill>
                      <a:srgbClr val="0D1E62"/>
                    </a:solidFill>
                    <a:latin typeface="맑은 고딕"/>
                    <a:cs typeface="맑은 고딕"/>
                  </a:rPr>
                  <a:t>서비</a:t>
                </a:r>
                <a:r>
                  <a:rPr sz="700" spc="-5" dirty="0">
                    <a:solidFill>
                      <a:srgbClr val="0D1E62"/>
                    </a:solidFill>
                    <a:latin typeface="맑은 고딕"/>
                    <a:cs typeface="맑은 고딕"/>
                  </a:rPr>
                  <a:t>스</a:t>
                </a:r>
                <a:r>
                  <a:rPr sz="700" spc="-90" dirty="0">
                    <a:solidFill>
                      <a:srgbClr val="0D1E62"/>
                    </a:solidFill>
                    <a:latin typeface="맑은 고딕"/>
                    <a:cs typeface="맑은 고딕"/>
                  </a:rPr>
                  <a:t>범위</a:t>
                </a:r>
                <a:endParaRPr sz="700">
                  <a:latin typeface="맑은 고딕"/>
                  <a:cs typeface="맑은 고딕"/>
                </a:endParaRPr>
              </a:p>
              <a:p>
                <a:pPr marL="12700">
                  <a:lnSpc>
                    <a:spcPct val="100000"/>
                  </a:lnSpc>
                  <a:spcBef>
                    <a:spcPts val="635"/>
                  </a:spcBef>
                </a:pPr>
                <a:r>
                  <a:rPr sz="700" spc="-50" dirty="0">
                    <a:solidFill>
                      <a:srgbClr val="0D1E62"/>
                    </a:solidFill>
                    <a:latin typeface="맑은 고딕"/>
                    <a:cs typeface="맑은 고딕"/>
                  </a:rPr>
                  <a:t>적용대상</a:t>
                </a:r>
                <a:endParaRPr sz="700">
                  <a:latin typeface="맑은 고딕"/>
                  <a:cs typeface="맑은 고딕"/>
                </a:endParaRPr>
              </a:p>
            </p:txBody>
          </p:sp>
          <p:sp>
            <p:nvSpPr>
              <p:cNvPr id="35" name="object 26">
                <a:extLst>
                  <a:ext uri="{FF2B5EF4-FFF2-40B4-BE49-F238E27FC236}">
                    <a16:creationId xmlns:a16="http://schemas.microsoft.com/office/drawing/2014/main" id="{5E1E8A72-E326-2719-A547-2065C367278E}"/>
                  </a:ext>
                </a:extLst>
              </p:cNvPr>
              <p:cNvSpPr txBox="1"/>
              <p:nvPr/>
            </p:nvSpPr>
            <p:spPr>
              <a:xfrm>
                <a:off x="3460750" y="5858357"/>
                <a:ext cx="1838960" cy="322580"/>
              </a:xfrm>
              <a:prstGeom prst="rect">
                <a:avLst/>
              </a:prstGeom>
            </p:spPr>
            <p:txBody>
              <a:bodyPr vert="horz" wrap="square" lIns="0" tIns="15240" rIns="0" bIns="0" rtlCol="0">
                <a:spAutoFit/>
              </a:bodyPr>
              <a:lstStyle/>
              <a:p>
                <a:pPr marL="20320">
                  <a:lnSpc>
                    <a:spcPct val="100000"/>
                  </a:lnSpc>
                  <a:spcBef>
                    <a:spcPts val="120"/>
                  </a:spcBef>
                </a:pPr>
                <a:r>
                  <a:rPr sz="700" spc="-45" dirty="0">
                    <a:solidFill>
                      <a:srgbClr val="1F1F33"/>
                    </a:solidFill>
                    <a:latin typeface="맑은 고딕"/>
                    <a:cs typeface="맑은 고딕"/>
                  </a:rPr>
                  <a:t>운전자의건강체크</a:t>
                </a:r>
                <a:r>
                  <a:rPr sz="700" spc="-45" dirty="0">
                    <a:solidFill>
                      <a:srgbClr val="1F1F33"/>
                    </a:solidFill>
                    <a:latin typeface="Calibri"/>
                    <a:cs typeface="Calibri"/>
                  </a:rPr>
                  <a:t>,</a:t>
                </a:r>
                <a:r>
                  <a:rPr sz="700" spc="-45" dirty="0">
                    <a:solidFill>
                      <a:srgbClr val="1F1F33"/>
                    </a:solidFill>
                    <a:latin typeface="맑은 고딕"/>
                    <a:cs typeface="맑은 고딕"/>
                  </a:rPr>
                  <a:t>졸음도</a:t>
                </a:r>
                <a:r>
                  <a:rPr sz="700" spc="-45" dirty="0">
                    <a:solidFill>
                      <a:srgbClr val="1F1F33"/>
                    </a:solidFill>
                    <a:latin typeface="Calibri"/>
                    <a:cs typeface="Calibri"/>
                  </a:rPr>
                  <a:t>,</a:t>
                </a:r>
                <a:r>
                  <a:rPr sz="700" spc="-45" dirty="0">
                    <a:solidFill>
                      <a:srgbClr val="1F1F33"/>
                    </a:solidFill>
                    <a:latin typeface="맑은 고딕"/>
                    <a:cs typeface="맑은 고딕"/>
                  </a:rPr>
                  <a:t>스트레스</a:t>
                </a:r>
                <a:r>
                  <a:rPr sz="700" spc="-45" dirty="0">
                    <a:solidFill>
                      <a:srgbClr val="1F1F33"/>
                    </a:solidFill>
                    <a:latin typeface="Calibri"/>
                    <a:cs typeface="Calibri"/>
                  </a:rPr>
                  <a:t>,</a:t>
                </a:r>
                <a:r>
                  <a:rPr sz="700" spc="-45" dirty="0">
                    <a:solidFill>
                      <a:srgbClr val="1F1F33"/>
                    </a:solidFill>
                    <a:latin typeface="맑은 고딕"/>
                    <a:cs typeface="맑은 고딕"/>
                  </a:rPr>
                  <a:t>컨디션등측정</a:t>
                </a:r>
                <a:endParaRPr sz="700">
                  <a:latin typeface="맑은 고딕"/>
                  <a:cs typeface="맑은 고딕"/>
                </a:endParaRPr>
              </a:p>
              <a:p>
                <a:pPr marL="12700">
                  <a:lnSpc>
                    <a:spcPct val="100000"/>
                  </a:lnSpc>
                  <a:spcBef>
                    <a:spcPts val="635"/>
                  </a:spcBef>
                </a:pPr>
                <a:r>
                  <a:rPr sz="700" spc="-30" dirty="0">
                    <a:solidFill>
                      <a:srgbClr val="1F1F33"/>
                    </a:solidFill>
                    <a:latin typeface="맑은 고딕"/>
                    <a:cs typeface="맑은 고딕"/>
                  </a:rPr>
                  <a:t>모빌리티</a:t>
                </a:r>
                <a:r>
                  <a:rPr sz="700" spc="-30" dirty="0">
                    <a:solidFill>
                      <a:srgbClr val="1F1F33"/>
                    </a:solidFill>
                    <a:latin typeface="Calibri"/>
                    <a:cs typeface="Calibri"/>
                  </a:rPr>
                  <a:t>(</a:t>
                </a:r>
                <a:r>
                  <a:rPr sz="700" spc="-30" dirty="0">
                    <a:solidFill>
                      <a:srgbClr val="1F1F33"/>
                    </a:solidFill>
                    <a:latin typeface="맑은 고딕"/>
                    <a:cs typeface="맑은 고딕"/>
                  </a:rPr>
                  <a:t>대중교통</a:t>
                </a:r>
                <a:r>
                  <a:rPr sz="700" spc="-30" dirty="0">
                    <a:solidFill>
                      <a:srgbClr val="1F1F33"/>
                    </a:solidFill>
                    <a:latin typeface="Calibri"/>
                    <a:cs typeface="Calibri"/>
                  </a:rPr>
                  <a:t>,</a:t>
                </a:r>
                <a:r>
                  <a:rPr sz="700" spc="-30" dirty="0">
                    <a:solidFill>
                      <a:srgbClr val="1F1F33"/>
                    </a:solidFill>
                    <a:latin typeface="맑은 고딕"/>
                    <a:cs typeface="맑은 고딕"/>
                  </a:rPr>
                  <a:t>항공기등전운송수단</a:t>
                </a:r>
                <a:r>
                  <a:rPr sz="700" spc="-30" dirty="0">
                    <a:solidFill>
                      <a:srgbClr val="1F1F33"/>
                    </a:solidFill>
                    <a:latin typeface="Calibri"/>
                    <a:cs typeface="Calibri"/>
                  </a:rPr>
                  <a:t>)</a:t>
                </a:r>
                <a:endParaRPr sz="700">
                  <a:latin typeface="Calibri"/>
                  <a:cs typeface="Calibri"/>
                </a:endParaRPr>
              </a:p>
            </p:txBody>
          </p:sp>
        </p:grpSp>
        <p:sp>
          <p:nvSpPr>
            <p:cNvPr id="36" name="object 27">
              <a:extLst>
                <a:ext uri="{FF2B5EF4-FFF2-40B4-BE49-F238E27FC236}">
                  <a16:creationId xmlns:a16="http://schemas.microsoft.com/office/drawing/2014/main" id="{DDDEA6CA-D475-E5A6-4E68-588B35B3AF40}"/>
                </a:ext>
              </a:extLst>
            </p:cNvPr>
            <p:cNvSpPr/>
            <p:nvPr/>
          </p:nvSpPr>
          <p:spPr>
            <a:xfrm>
              <a:off x="2662427" y="5972561"/>
              <a:ext cx="32384" cy="30480"/>
            </a:xfrm>
            <a:custGeom>
              <a:avLst/>
              <a:gdLst/>
              <a:ahLst/>
              <a:cxnLst/>
              <a:rect l="l" t="t" r="r" b="b"/>
              <a:pathLst>
                <a:path w="32385" h="30479">
                  <a:moveTo>
                    <a:pt x="31983" y="0"/>
                  </a:moveTo>
                  <a:lnTo>
                    <a:pt x="0" y="0"/>
                  </a:lnTo>
                  <a:lnTo>
                    <a:pt x="0" y="30462"/>
                  </a:lnTo>
                  <a:lnTo>
                    <a:pt x="31983" y="30462"/>
                  </a:lnTo>
                  <a:lnTo>
                    <a:pt x="31983" y="0"/>
                  </a:lnTo>
                  <a:close/>
                </a:path>
              </a:pathLst>
            </a:custGeom>
            <a:solidFill>
              <a:srgbClr val="0D1E62"/>
            </a:solidFill>
          </p:spPr>
          <p:txBody>
            <a:bodyPr wrap="square" lIns="0" tIns="0" rIns="0" bIns="0" rtlCol="0"/>
            <a:lstStyle/>
            <a:p>
              <a:endParaRPr/>
            </a:p>
          </p:txBody>
        </p:sp>
        <p:sp>
          <p:nvSpPr>
            <p:cNvPr id="37" name="object 28">
              <a:extLst>
                <a:ext uri="{FF2B5EF4-FFF2-40B4-BE49-F238E27FC236}">
                  <a16:creationId xmlns:a16="http://schemas.microsoft.com/office/drawing/2014/main" id="{DCAFC644-0105-810B-27A8-85A460D48E59}"/>
                </a:ext>
              </a:extLst>
            </p:cNvPr>
            <p:cNvSpPr/>
            <p:nvPr/>
          </p:nvSpPr>
          <p:spPr>
            <a:xfrm>
              <a:off x="2662427" y="6155429"/>
              <a:ext cx="32384" cy="32384"/>
            </a:xfrm>
            <a:custGeom>
              <a:avLst/>
              <a:gdLst/>
              <a:ahLst/>
              <a:cxnLst/>
              <a:rect l="l" t="t" r="r" b="b"/>
              <a:pathLst>
                <a:path w="32385" h="32385">
                  <a:moveTo>
                    <a:pt x="31983" y="0"/>
                  </a:moveTo>
                  <a:lnTo>
                    <a:pt x="0" y="0"/>
                  </a:lnTo>
                  <a:lnTo>
                    <a:pt x="0" y="31984"/>
                  </a:lnTo>
                  <a:lnTo>
                    <a:pt x="31983" y="31984"/>
                  </a:lnTo>
                  <a:lnTo>
                    <a:pt x="31983" y="0"/>
                  </a:lnTo>
                  <a:close/>
                </a:path>
              </a:pathLst>
            </a:custGeom>
            <a:solidFill>
              <a:srgbClr val="0D1E62"/>
            </a:solidFill>
          </p:spPr>
          <p:txBody>
            <a:bodyPr wrap="square" lIns="0" tIns="0" rIns="0" bIns="0" rtlCol="0"/>
            <a:lstStyle/>
            <a:p>
              <a:endParaRPr/>
            </a:p>
          </p:txBody>
        </p:sp>
      </p:grpSp>
      <p:grpSp>
        <p:nvGrpSpPr>
          <p:cNvPr id="53" name="그룹 52">
            <a:extLst>
              <a:ext uri="{FF2B5EF4-FFF2-40B4-BE49-F238E27FC236}">
                <a16:creationId xmlns:a16="http://schemas.microsoft.com/office/drawing/2014/main" id="{FF668D49-8B4F-58FA-4617-9571E8034C41}"/>
              </a:ext>
            </a:extLst>
          </p:cNvPr>
          <p:cNvGrpSpPr/>
          <p:nvPr/>
        </p:nvGrpSpPr>
        <p:grpSpPr>
          <a:xfrm>
            <a:off x="6512052" y="984235"/>
            <a:ext cx="4060442" cy="2287778"/>
            <a:chOff x="6339332" y="726947"/>
            <a:chExt cx="4060442" cy="2287778"/>
          </a:xfrm>
        </p:grpSpPr>
        <p:pic>
          <p:nvPicPr>
            <p:cNvPr id="38" name="object 29">
              <a:extLst>
                <a:ext uri="{FF2B5EF4-FFF2-40B4-BE49-F238E27FC236}">
                  <a16:creationId xmlns:a16="http://schemas.microsoft.com/office/drawing/2014/main" id="{86B961B4-47D5-E06D-29AB-8E20834647AE}"/>
                </a:ext>
              </a:extLst>
            </p:cNvPr>
            <p:cNvPicPr/>
            <p:nvPr/>
          </p:nvPicPr>
          <p:blipFill>
            <a:blip r:embed="rId5" cstate="print"/>
            <a:stretch>
              <a:fillRect/>
            </a:stretch>
          </p:blipFill>
          <p:spPr>
            <a:xfrm>
              <a:off x="7476743" y="1242060"/>
              <a:ext cx="2923031" cy="976884"/>
            </a:xfrm>
            <a:prstGeom prst="rect">
              <a:avLst/>
            </a:prstGeom>
          </p:spPr>
        </p:pic>
        <p:grpSp>
          <p:nvGrpSpPr>
            <p:cNvPr id="52" name="그룹 51">
              <a:extLst>
                <a:ext uri="{FF2B5EF4-FFF2-40B4-BE49-F238E27FC236}">
                  <a16:creationId xmlns:a16="http://schemas.microsoft.com/office/drawing/2014/main" id="{AFAF24AB-5081-584A-9464-E7CD69A2DC08}"/>
                </a:ext>
              </a:extLst>
            </p:cNvPr>
            <p:cNvGrpSpPr/>
            <p:nvPr/>
          </p:nvGrpSpPr>
          <p:grpSpPr>
            <a:xfrm>
              <a:off x="6339332" y="726947"/>
              <a:ext cx="4059806" cy="2287778"/>
              <a:chOff x="6339332" y="726947"/>
              <a:chExt cx="4059806" cy="2287778"/>
            </a:xfrm>
          </p:grpSpPr>
          <p:sp>
            <p:nvSpPr>
              <p:cNvPr id="13" name="object 4">
                <a:extLst>
                  <a:ext uri="{FF2B5EF4-FFF2-40B4-BE49-F238E27FC236}">
                    <a16:creationId xmlns:a16="http://schemas.microsoft.com/office/drawing/2014/main" id="{0EB9A434-1E13-904F-E8B6-01A24241E9F9}"/>
                  </a:ext>
                </a:extLst>
              </p:cNvPr>
              <p:cNvSpPr txBox="1"/>
              <p:nvPr/>
            </p:nvSpPr>
            <p:spPr>
              <a:xfrm>
                <a:off x="6339332" y="1192148"/>
                <a:ext cx="570865" cy="212090"/>
              </a:xfrm>
              <a:prstGeom prst="rect">
                <a:avLst/>
              </a:prstGeom>
            </p:spPr>
            <p:txBody>
              <a:bodyPr vert="horz" wrap="square" lIns="0" tIns="15875" rIns="0" bIns="0" rtlCol="0">
                <a:spAutoFit/>
              </a:bodyPr>
              <a:lstStyle/>
              <a:p>
                <a:pPr marL="12700">
                  <a:lnSpc>
                    <a:spcPct val="100000"/>
                  </a:lnSpc>
                  <a:spcBef>
                    <a:spcPts val="125"/>
                  </a:spcBef>
                </a:pPr>
                <a:r>
                  <a:rPr sz="1200" b="1" spc="-150" dirty="0">
                    <a:solidFill>
                      <a:srgbClr val="0D1E62"/>
                    </a:solidFill>
                    <a:latin typeface="맑은 고딕"/>
                    <a:cs typeface="맑은 고딕"/>
                  </a:rPr>
                  <a:t>의료보조</a:t>
                </a:r>
                <a:endParaRPr sz="1200">
                  <a:latin typeface="맑은 고딕"/>
                  <a:cs typeface="맑은 고딕"/>
                </a:endParaRPr>
              </a:p>
            </p:txBody>
          </p:sp>
          <p:sp>
            <p:nvSpPr>
              <p:cNvPr id="21" name="object 12">
                <a:extLst>
                  <a:ext uri="{FF2B5EF4-FFF2-40B4-BE49-F238E27FC236}">
                    <a16:creationId xmlns:a16="http://schemas.microsoft.com/office/drawing/2014/main" id="{834FF73D-987A-0B8A-227A-4CA51C099342}"/>
                  </a:ext>
                </a:extLst>
              </p:cNvPr>
              <p:cNvSpPr/>
              <p:nvPr/>
            </p:nvSpPr>
            <p:spPr>
              <a:xfrm>
                <a:off x="6472428" y="726947"/>
                <a:ext cx="678180" cy="338455"/>
              </a:xfrm>
              <a:custGeom>
                <a:avLst/>
                <a:gdLst/>
                <a:ahLst/>
                <a:cxnLst/>
                <a:rect l="l" t="t" r="r" b="b"/>
                <a:pathLst>
                  <a:path w="678179" h="338455">
                    <a:moveTo>
                      <a:pt x="330454" y="231013"/>
                    </a:moveTo>
                    <a:lnTo>
                      <a:pt x="327787" y="181610"/>
                    </a:lnTo>
                    <a:lnTo>
                      <a:pt x="320421" y="138430"/>
                    </a:lnTo>
                    <a:lnTo>
                      <a:pt x="308483" y="101346"/>
                    </a:lnTo>
                    <a:lnTo>
                      <a:pt x="272796" y="45339"/>
                    </a:lnTo>
                    <a:lnTo>
                      <a:pt x="223647" y="12573"/>
                    </a:lnTo>
                    <a:lnTo>
                      <a:pt x="164338" y="1778"/>
                    </a:lnTo>
                    <a:lnTo>
                      <a:pt x="134239" y="4445"/>
                    </a:lnTo>
                    <a:lnTo>
                      <a:pt x="80391" y="26162"/>
                    </a:lnTo>
                    <a:lnTo>
                      <a:pt x="37973" y="70485"/>
                    </a:lnTo>
                    <a:lnTo>
                      <a:pt x="10033" y="138430"/>
                    </a:lnTo>
                    <a:lnTo>
                      <a:pt x="2540" y="181610"/>
                    </a:lnTo>
                    <a:lnTo>
                      <a:pt x="0" y="231013"/>
                    </a:lnTo>
                    <a:lnTo>
                      <a:pt x="2540" y="280162"/>
                    </a:lnTo>
                    <a:lnTo>
                      <a:pt x="10033" y="323215"/>
                    </a:lnTo>
                    <a:lnTo>
                      <a:pt x="14859" y="337947"/>
                    </a:lnTo>
                    <a:lnTo>
                      <a:pt x="99441" y="337947"/>
                    </a:lnTo>
                    <a:lnTo>
                      <a:pt x="95250" y="328422"/>
                    </a:lnTo>
                    <a:lnTo>
                      <a:pt x="86487" y="286639"/>
                    </a:lnTo>
                    <a:lnTo>
                      <a:pt x="83312" y="231013"/>
                    </a:lnTo>
                    <a:lnTo>
                      <a:pt x="86487" y="175260"/>
                    </a:lnTo>
                    <a:lnTo>
                      <a:pt x="95250" y="133096"/>
                    </a:lnTo>
                    <a:lnTo>
                      <a:pt x="108445" y="103124"/>
                    </a:lnTo>
                    <a:lnTo>
                      <a:pt x="125095" y="83693"/>
                    </a:lnTo>
                    <a:lnTo>
                      <a:pt x="144018" y="73279"/>
                    </a:lnTo>
                    <a:lnTo>
                      <a:pt x="164338" y="70104"/>
                    </a:lnTo>
                    <a:lnTo>
                      <a:pt x="185547" y="73279"/>
                    </a:lnTo>
                    <a:lnTo>
                      <a:pt x="221996" y="103124"/>
                    </a:lnTo>
                    <a:lnTo>
                      <a:pt x="235204" y="133096"/>
                    </a:lnTo>
                    <a:lnTo>
                      <a:pt x="243967" y="175260"/>
                    </a:lnTo>
                    <a:lnTo>
                      <a:pt x="247015" y="231013"/>
                    </a:lnTo>
                    <a:lnTo>
                      <a:pt x="243967" y="286639"/>
                    </a:lnTo>
                    <a:lnTo>
                      <a:pt x="235204" y="328422"/>
                    </a:lnTo>
                    <a:lnTo>
                      <a:pt x="231013" y="337947"/>
                    </a:lnTo>
                    <a:lnTo>
                      <a:pt x="315595" y="337947"/>
                    </a:lnTo>
                    <a:lnTo>
                      <a:pt x="320421" y="323215"/>
                    </a:lnTo>
                    <a:lnTo>
                      <a:pt x="327787" y="280162"/>
                    </a:lnTo>
                    <a:lnTo>
                      <a:pt x="330454" y="231013"/>
                    </a:lnTo>
                    <a:close/>
                  </a:path>
                  <a:path w="678179" h="338455">
                    <a:moveTo>
                      <a:pt x="444627" y="337947"/>
                    </a:moveTo>
                    <a:lnTo>
                      <a:pt x="433959" y="311277"/>
                    </a:lnTo>
                    <a:lnTo>
                      <a:pt x="366014" y="337947"/>
                    </a:lnTo>
                    <a:lnTo>
                      <a:pt x="444627" y="337947"/>
                    </a:lnTo>
                    <a:close/>
                  </a:path>
                  <a:path w="678179" h="338455">
                    <a:moveTo>
                      <a:pt x="678053" y="323596"/>
                    </a:moveTo>
                    <a:lnTo>
                      <a:pt x="673735" y="287909"/>
                    </a:lnTo>
                    <a:lnTo>
                      <a:pt x="660527" y="258572"/>
                    </a:lnTo>
                    <a:lnTo>
                      <a:pt x="637286" y="235458"/>
                    </a:lnTo>
                    <a:lnTo>
                      <a:pt x="603631" y="217932"/>
                    </a:lnTo>
                    <a:lnTo>
                      <a:pt x="629793" y="201930"/>
                    </a:lnTo>
                    <a:lnTo>
                      <a:pt x="651002" y="180721"/>
                    </a:lnTo>
                    <a:lnTo>
                      <a:pt x="665099" y="153543"/>
                    </a:lnTo>
                    <a:lnTo>
                      <a:pt x="670306" y="119380"/>
                    </a:lnTo>
                    <a:lnTo>
                      <a:pt x="666623" y="87757"/>
                    </a:lnTo>
                    <a:lnTo>
                      <a:pt x="633730" y="35687"/>
                    </a:lnTo>
                    <a:lnTo>
                      <a:pt x="572643" y="4826"/>
                    </a:lnTo>
                    <a:lnTo>
                      <a:pt x="533400" y="0"/>
                    </a:lnTo>
                    <a:lnTo>
                      <a:pt x="493776" y="3556"/>
                    </a:lnTo>
                    <a:lnTo>
                      <a:pt x="429514" y="32131"/>
                    </a:lnTo>
                    <a:lnTo>
                      <a:pt x="387477" y="91059"/>
                    </a:lnTo>
                    <a:lnTo>
                      <a:pt x="375666" y="132461"/>
                    </a:lnTo>
                    <a:lnTo>
                      <a:pt x="395224" y="135763"/>
                    </a:lnTo>
                    <a:lnTo>
                      <a:pt x="433832" y="142875"/>
                    </a:lnTo>
                    <a:lnTo>
                      <a:pt x="453009" y="146177"/>
                    </a:lnTo>
                    <a:lnTo>
                      <a:pt x="461010" y="116205"/>
                    </a:lnTo>
                    <a:lnTo>
                      <a:pt x="474726" y="92075"/>
                    </a:lnTo>
                    <a:lnTo>
                      <a:pt x="496570" y="75946"/>
                    </a:lnTo>
                    <a:lnTo>
                      <a:pt x="528574" y="70104"/>
                    </a:lnTo>
                    <a:lnTo>
                      <a:pt x="554609" y="73914"/>
                    </a:lnTo>
                    <a:lnTo>
                      <a:pt x="574040" y="85344"/>
                    </a:lnTo>
                    <a:lnTo>
                      <a:pt x="585978" y="104394"/>
                    </a:lnTo>
                    <a:lnTo>
                      <a:pt x="589915" y="131318"/>
                    </a:lnTo>
                    <a:lnTo>
                      <a:pt x="585851" y="157226"/>
                    </a:lnTo>
                    <a:lnTo>
                      <a:pt x="570865" y="177292"/>
                    </a:lnTo>
                    <a:lnTo>
                      <a:pt x="541147" y="190500"/>
                    </a:lnTo>
                    <a:lnTo>
                      <a:pt x="492887" y="195961"/>
                    </a:lnTo>
                    <a:lnTo>
                      <a:pt x="492887" y="255397"/>
                    </a:lnTo>
                    <a:lnTo>
                      <a:pt x="548386" y="260477"/>
                    </a:lnTo>
                    <a:lnTo>
                      <a:pt x="579882" y="274828"/>
                    </a:lnTo>
                    <a:lnTo>
                      <a:pt x="593852" y="297053"/>
                    </a:lnTo>
                    <a:lnTo>
                      <a:pt x="597027" y="325501"/>
                    </a:lnTo>
                    <a:lnTo>
                      <a:pt x="594614" y="337947"/>
                    </a:lnTo>
                    <a:lnTo>
                      <a:pt x="676148" y="337947"/>
                    </a:lnTo>
                    <a:lnTo>
                      <a:pt x="678053" y="323596"/>
                    </a:lnTo>
                    <a:close/>
                  </a:path>
                </a:pathLst>
              </a:custGeom>
              <a:solidFill>
                <a:srgbClr val="4F5AA0">
                  <a:alpha val="18038"/>
                </a:srgbClr>
              </a:solidFill>
            </p:spPr>
            <p:txBody>
              <a:bodyPr wrap="square" lIns="0" tIns="0" rIns="0" bIns="0" rtlCol="0"/>
              <a:lstStyle/>
              <a:p>
                <a:endParaRPr/>
              </a:p>
            </p:txBody>
          </p:sp>
          <p:sp>
            <p:nvSpPr>
              <p:cNvPr id="22" name="object 13">
                <a:extLst>
                  <a:ext uri="{FF2B5EF4-FFF2-40B4-BE49-F238E27FC236}">
                    <a16:creationId xmlns:a16="http://schemas.microsoft.com/office/drawing/2014/main" id="{290162FB-8A40-2038-CE21-140BF4EBD51B}"/>
                  </a:ext>
                </a:extLst>
              </p:cNvPr>
              <p:cNvSpPr/>
              <p:nvPr/>
            </p:nvSpPr>
            <p:spPr>
              <a:xfrm flipV="1">
                <a:off x="6387972" y="1042958"/>
                <a:ext cx="4011166" cy="45719"/>
              </a:xfrm>
              <a:custGeom>
                <a:avLst/>
                <a:gdLst/>
                <a:ahLst/>
                <a:cxnLst/>
                <a:rect l="l" t="t" r="r" b="b"/>
                <a:pathLst>
                  <a:path w="4058284">
                    <a:moveTo>
                      <a:pt x="0" y="0"/>
                    </a:moveTo>
                    <a:lnTo>
                      <a:pt x="4058158" y="0"/>
                    </a:lnTo>
                  </a:path>
                </a:pathLst>
              </a:custGeom>
              <a:ln w="19050">
                <a:solidFill>
                  <a:srgbClr val="383D81"/>
                </a:solidFill>
              </a:ln>
            </p:spPr>
            <p:txBody>
              <a:bodyPr wrap="square" lIns="0" tIns="0" rIns="0" bIns="0" rtlCol="0"/>
              <a:lstStyle/>
              <a:p>
                <a:endParaRPr dirty="0"/>
              </a:p>
            </p:txBody>
          </p:sp>
          <p:sp>
            <p:nvSpPr>
              <p:cNvPr id="39" name="object 30">
                <a:extLst>
                  <a:ext uri="{FF2B5EF4-FFF2-40B4-BE49-F238E27FC236}">
                    <a16:creationId xmlns:a16="http://schemas.microsoft.com/office/drawing/2014/main" id="{9D8FFA10-C9E9-3507-7035-E2239D757C00}"/>
                  </a:ext>
                </a:extLst>
              </p:cNvPr>
              <p:cNvSpPr/>
              <p:nvPr/>
            </p:nvSpPr>
            <p:spPr>
              <a:xfrm>
                <a:off x="7490459" y="2764565"/>
                <a:ext cx="32384" cy="32384"/>
              </a:xfrm>
              <a:custGeom>
                <a:avLst/>
                <a:gdLst/>
                <a:ahLst/>
                <a:cxnLst/>
                <a:rect l="l" t="t" r="r" b="b"/>
                <a:pathLst>
                  <a:path w="32384" h="32385">
                    <a:moveTo>
                      <a:pt x="31984" y="0"/>
                    </a:moveTo>
                    <a:lnTo>
                      <a:pt x="0" y="0"/>
                    </a:lnTo>
                    <a:lnTo>
                      <a:pt x="0" y="31974"/>
                    </a:lnTo>
                    <a:lnTo>
                      <a:pt x="31984" y="31974"/>
                    </a:lnTo>
                    <a:lnTo>
                      <a:pt x="31984" y="0"/>
                    </a:lnTo>
                    <a:close/>
                  </a:path>
                </a:pathLst>
              </a:custGeom>
              <a:solidFill>
                <a:srgbClr val="0D1E62"/>
              </a:solidFill>
            </p:spPr>
            <p:txBody>
              <a:bodyPr wrap="square" lIns="0" tIns="0" rIns="0" bIns="0" rtlCol="0"/>
              <a:lstStyle/>
              <a:p>
                <a:endParaRPr/>
              </a:p>
            </p:txBody>
          </p:sp>
          <p:sp>
            <p:nvSpPr>
              <p:cNvPr id="40" name="object 31">
                <a:extLst>
                  <a:ext uri="{FF2B5EF4-FFF2-40B4-BE49-F238E27FC236}">
                    <a16:creationId xmlns:a16="http://schemas.microsoft.com/office/drawing/2014/main" id="{470C12DD-C4C6-B429-0391-BD329DE205E7}"/>
                  </a:ext>
                </a:extLst>
              </p:cNvPr>
              <p:cNvSpPr txBox="1"/>
              <p:nvPr/>
            </p:nvSpPr>
            <p:spPr>
              <a:xfrm>
                <a:off x="7464932" y="2276121"/>
                <a:ext cx="2752725" cy="297815"/>
              </a:xfrm>
              <a:prstGeom prst="rect">
                <a:avLst/>
              </a:prstGeom>
            </p:spPr>
            <p:txBody>
              <a:bodyPr vert="horz" wrap="square" lIns="0" tIns="33655" rIns="0" bIns="0" rtlCol="0">
                <a:spAutoFit/>
              </a:bodyPr>
              <a:lstStyle/>
              <a:p>
                <a:pPr marL="12700">
                  <a:lnSpc>
                    <a:spcPct val="100000"/>
                  </a:lnSpc>
                  <a:spcBef>
                    <a:spcPts val="265"/>
                  </a:spcBef>
                </a:pPr>
                <a:r>
                  <a:rPr sz="750" spc="-65" dirty="0">
                    <a:latin typeface="맑은 고딕"/>
                    <a:cs typeface="맑은 고딕"/>
                  </a:rPr>
                  <a:t>의료기관내원환자들의건강상태를체크하여맞춤형환자관리가가능하고</a:t>
                </a:r>
                <a:r>
                  <a:rPr sz="750" spc="-65" dirty="0">
                    <a:latin typeface="Calibri"/>
                    <a:cs typeface="Calibri"/>
                  </a:rPr>
                  <a:t>,</a:t>
                </a:r>
                <a:endParaRPr sz="750">
                  <a:latin typeface="Calibri"/>
                  <a:cs typeface="Calibri"/>
                </a:endParaRPr>
              </a:p>
              <a:p>
                <a:pPr marL="12700">
                  <a:lnSpc>
                    <a:spcPct val="100000"/>
                  </a:lnSpc>
                  <a:spcBef>
                    <a:spcPts val="170"/>
                  </a:spcBef>
                </a:pPr>
                <a:r>
                  <a:rPr sz="750" spc="-60" dirty="0">
                    <a:latin typeface="맑은 고딕"/>
                    <a:cs typeface="맑은 고딕"/>
                  </a:rPr>
                  <a:t>측</a:t>
                </a:r>
                <a:r>
                  <a:rPr sz="750" spc="25" dirty="0">
                    <a:latin typeface="맑은 고딕"/>
                    <a:cs typeface="맑은 고딕"/>
                  </a:rPr>
                  <a:t>정</a:t>
                </a:r>
                <a:r>
                  <a:rPr sz="750" spc="-85" dirty="0">
                    <a:latin typeface="맑은 고딕"/>
                    <a:cs typeface="맑은 고딕"/>
                  </a:rPr>
                  <a:t>데이터</a:t>
                </a:r>
                <a:r>
                  <a:rPr sz="750" spc="-10" dirty="0">
                    <a:latin typeface="맑은 고딕"/>
                    <a:cs typeface="맑은 고딕"/>
                  </a:rPr>
                  <a:t>를</a:t>
                </a:r>
                <a:r>
                  <a:rPr sz="750" spc="-85" dirty="0">
                    <a:latin typeface="맑은 고딕"/>
                    <a:cs typeface="맑은 고딕"/>
                  </a:rPr>
                  <a:t>수집하</a:t>
                </a:r>
                <a:r>
                  <a:rPr sz="750" dirty="0">
                    <a:latin typeface="맑은 고딕"/>
                    <a:cs typeface="맑은 고딕"/>
                  </a:rPr>
                  <a:t>여</a:t>
                </a:r>
                <a:r>
                  <a:rPr sz="750" spc="-85" dirty="0">
                    <a:latin typeface="맑은 고딕"/>
                    <a:cs typeface="맑은 고딕"/>
                  </a:rPr>
                  <a:t>의료서비스</a:t>
                </a:r>
                <a:r>
                  <a:rPr sz="750" spc="-20" dirty="0">
                    <a:latin typeface="맑은 고딕"/>
                    <a:cs typeface="맑은 고딕"/>
                  </a:rPr>
                  <a:t>를</a:t>
                </a:r>
                <a:r>
                  <a:rPr sz="750" spc="-85" dirty="0">
                    <a:latin typeface="맑은 고딕"/>
                    <a:cs typeface="맑은 고딕"/>
                  </a:rPr>
                  <a:t>향상시</a:t>
                </a:r>
                <a:r>
                  <a:rPr sz="750" dirty="0">
                    <a:latin typeface="맑은 고딕"/>
                    <a:cs typeface="맑은 고딕"/>
                  </a:rPr>
                  <a:t>킬</a:t>
                </a:r>
                <a:r>
                  <a:rPr sz="750" spc="15" dirty="0">
                    <a:latin typeface="맑은 고딕"/>
                    <a:cs typeface="맑은 고딕"/>
                  </a:rPr>
                  <a:t>수</a:t>
                </a:r>
                <a:r>
                  <a:rPr sz="750" spc="-135" dirty="0">
                    <a:latin typeface="맑은 고딕"/>
                    <a:cs typeface="맑은 고딕"/>
                  </a:rPr>
                  <a:t> </a:t>
                </a:r>
                <a:r>
                  <a:rPr sz="750" spc="-95" dirty="0">
                    <a:latin typeface="맑은 고딕"/>
                    <a:cs typeface="맑은 고딕"/>
                  </a:rPr>
                  <a:t>있습니다</a:t>
                </a:r>
                <a:r>
                  <a:rPr sz="750" dirty="0">
                    <a:latin typeface="Calibri"/>
                    <a:cs typeface="Calibri"/>
                  </a:rPr>
                  <a:t>.</a:t>
                </a:r>
                <a:endParaRPr sz="750">
                  <a:latin typeface="Calibri"/>
                  <a:cs typeface="Calibri"/>
                </a:endParaRPr>
              </a:p>
            </p:txBody>
          </p:sp>
          <p:sp>
            <p:nvSpPr>
              <p:cNvPr id="41" name="object 32">
                <a:extLst>
                  <a:ext uri="{FF2B5EF4-FFF2-40B4-BE49-F238E27FC236}">
                    <a16:creationId xmlns:a16="http://schemas.microsoft.com/office/drawing/2014/main" id="{974285CA-E1B5-B9A3-6EE6-17B4C8B5BC47}"/>
                  </a:ext>
                </a:extLst>
              </p:cNvPr>
              <p:cNvSpPr txBox="1"/>
              <p:nvPr/>
            </p:nvSpPr>
            <p:spPr>
              <a:xfrm>
                <a:off x="7580756" y="2682620"/>
                <a:ext cx="450850" cy="332105"/>
              </a:xfrm>
              <a:prstGeom prst="rect">
                <a:avLst/>
              </a:prstGeom>
            </p:spPr>
            <p:txBody>
              <a:bodyPr vert="horz" wrap="square" lIns="0" tIns="15240" rIns="0" bIns="0" rtlCol="0">
                <a:spAutoFit/>
              </a:bodyPr>
              <a:lstStyle/>
              <a:p>
                <a:pPr marL="12700">
                  <a:lnSpc>
                    <a:spcPct val="100000"/>
                  </a:lnSpc>
                  <a:spcBef>
                    <a:spcPts val="120"/>
                  </a:spcBef>
                </a:pPr>
                <a:r>
                  <a:rPr sz="700" spc="-55" dirty="0">
                    <a:solidFill>
                      <a:srgbClr val="0D1E62"/>
                    </a:solidFill>
                    <a:latin typeface="맑은 고딕"/>
                    <a:cs typeface="맑은 고딕"/>
                  </a:rPr>
                  <a:t>서비</a:t>
                </a:r>
                <a:r>
                  <a:rPr sz="700" spc="30" dirty="0">
                    <a:solidFill>
                      <a:srgbClr val="0D1E62"/>
                    </a:solidFill>
                    <a:latin typeface="맑은 고딕"/>
                    <a:cs typeface="맑은 고딕"/>
                  </a:rPr>
                  <a:t>스</a:t>
                </a:r>
                <a:r>
                  <a:rPr sz="700" spc="-40" dirty="0">
                    <a:solidFill>
                      <a:srgbClr val="0D1E62"/>
                    </a:solidFill>
                    <a:latin typeface="맑은 고딕"/>
                    <a:cs typeface="맑은 고딕"/>
                  </a:rPr>
                  <a:t>범위</a:t>
                </a:r>
                <a:endParaRPr sz="700">
                  <a:latin typeface="맑은 고딕"/>
                  <a:cs typeface="맑은 고딕"/>
                </a:endParaRPr>
              </a:p>
              <a:p>
                <a:pPr marL="12700">
                  <a:lnSpc>
                    <a:spcPct val="100000"/>
                  </a:lnSpc>
                  <a:spcBef>
                    <a:spcPts val="705"/>
                  </a:spcBef>
                </a:pPr>
                <a:r>
                  <a:rPr sz="700" spc="-20" dirty="0">
                    <a:solidFill>
                      <a:srgbClr val="0D1E62"/>
                    </a:solidFill>
                    <a:latin typeface="맑은 고딕"/>
                    <a:cs typeface="맑은 고딕"/>
                  </a:rPr>
                  <a:t>적용대상</a:t>
                </a:r>
                <a:endParaRPr sz="700">
                  <a:latin typeface="맑은 고딕"/>
                  <a:cs typeface="맑은 고딕"/>
                </a:endParaRPr>
              </a:p>
            </p:txBody>
          </p:sp>
          <p:sp>
            <p:nvSpPr>
              <p:cNvPr id="42" name="object 33">
                <a:extLst>
                  <a:ext uri="{FF2B5EF4-FFF2-40B4-BE49-F238E27FC236}">
                    <a16:creationId xmlns:a16="http://schemas.microsoft.com/office/drawing/2014/main" id="{83310042-798E-0C91-441B-BFC63AB36276}"/>
                  </a:ext>
                </a:extLst>
              </p:cNvPr>
              <p:cNvSpPr txBox="1"/>
              <p:nvPr/>
            </p:nvSpPr>
            <p:spPr>
              <a:xfrm>
                <a:off x="8137017" y="2682620"/>
                <a:ext cx="1749425" cy="332105"/>
              </a:xfrm>
              <a:prstGeom prst="rect">
                <a:avLst/>
              </a:prstGeom>
            </p:spPr>
            <p:txBody>
              <a:bodyPr vert="horz" wrap="square" lIns="0" tIns="15240" rIns="0" bIns="0" rtlCol="0">
                <a:spAutoFit/>
              </a:bodyPr>
              <a:lstStyle/>
              <a:p>
                <a:pPr marL="12700">
                  <a:lnSpc>
                    <a:spcPct val="100000"/>
                  </a:lnSpc>
                  <a:spcBef>
                    <a:spcPts val="120"/>
                  </a:spcBef>
                </a:pPr>
                <a:r>
                  <a:rPr sz="700" spc="-40" dirty="0">
                    <a:solidFill>
                      <a:srgbClr val="1F1F33"/>
                    </a:solidFill>
                    <a:latin typeface="맑은 고딕"/>
                    <a:cs typeface="맑은 고딕"/>
                  </a:rPr>
                  <a:t>진료기본항목체크</a:t>
                </a:r>
                <a:r>
                  <a:rPr sz="700" spc="-40" dirty="0">
                    <a:solidFill>
                      <a:srgbClr val="1F1F33"/>
                    </a:solidFill>
                    <a:latin typeface="Calibri"/>
                    <a:cs typeface="Calibri"/>
                  </a:rPr>
                  <a:t>.</a:t>
                </a:r>
                <a:r>
                  <a:rPr sz="700" spc="-40" dirty="0">
                    <a:solidFill>
                      <a:srgbClr val="1F1F33"/>
                    </a:solidFill>
                    <a:latin typeface="맑은 고딕"/>
                    <a:cs typeface="맑은 고딕"/>
                  </a:rPr>
                  <a:t>맞춤형환자관리</a:t>
                </a:r>
                <a:r>
                  <a:rPr sz="700" spc="-40" dirty="0">
                    <a:solidFill>
                      <a:srgbClr val="1F1F33"/>
                    </a:solidFill>
                    <a:latin typeface="Calibri"/>
                    <a:cs typeface="Calibri"/>
                  </a:rPr>
                  <a:t>,</a:t>
                </a:r>
                <a:r>
                  <a:rPr sz="700" spc="-40" dirty="0">
                    <a:solidFill>
                      <a:srgbClr val="1F1F33"/>
                    </a:solidFill>
                    <a:latin typeface="맑은 고딕"/>
                    <a:cs typeface="맑은 고딕"/>
                  </a:rPr>
                  <a:t>비대면진료</a:t>
                </a:r>
                <a:endParaRPr sz="700">
                  <a:latin typeface="맑은 고딕"/>
                  <a:cs typeface="맑은 고딕"/>
                </a:endParaRPr>
              </a:p>
              <a:p>
                <a:pPr marL="12700">
                  <a:lnSpc>
                    <a:spcPct val="100000"/>
                  </a:lnSpc>
                  <a:spcBef>
                    <a:spcPts val="705"/>
                  </a:spcBef>
                </a:pPr>
                <a:r>
                  <a:rPr sz="700" spc="-55" dirty="0">
                    <a:solidFill>
                      <a:srgbClr val="1F1F33"/>
                    </a:solidFill>
                    <a:latin typeface="맑은 고딕"/>
                    <a:cs typeface="맑은 고딕"/>
                  </a:rPr>
                  <a:t>병원접수처</a:t>
                </a:r>
                <a:r>
                  <a:rPr sz="700" spc="-55" dirty="0">
                    <a:solidFill>
                      <a:srgbClr val="1F1F33"/>
                    </a:solidFill>
                    <a:latin typeface="Calibri"/>
                    <a:cs typeface="Calibri"/>
                  </a:rPr>
                  <a:t>,</a:t>
                </a:r>
                <a:r>
                  <a:rPr sz="700" spc="-55" dirty="0">
                    <a:solidFill>
                      <a:srgbClr val="1F1F33"/>
                    </a:solidFill>
                    <a:latin typeface="맑은 고딕"/>
                    <a:cs typeface="맑은 고딕"/>
                  </a:rPr>
                  <a:t>원무과</a:t>
                </a:r>
                <a:r>
                  <a:rPr sz="700" spc="-55" dirty="0">
                    <a:solidFill>
                      <a:srgbClr val="1F1F33"/>
                    </a:solidFill>
                    <a:latin typeface="Calibri"/>
                    <a:cs typeface="Calibri"/>
                  </a:rPr>
                  <a:t>,</a:t>
                </a:r>
                <a:r>
                  <a:rPr sz="700" spc="-55" dirty="0">
                    <a:solidFill>
                      <a:srgbClr val="1F1F33"/>
                    </a:solidFill>
                    <a:latin typeface="맑은 고딕"/>
                    <a:cs typeface="맑은 고딕"/>
                  </a:rPr>
                  <a:t>병동</a:t>
                </a:r>
                <a:r>
                  <a:rPr sz="700" spc="-55" dirty="0">
                    <a:solidFill>
                      <a:srgbClr val="1F1F33"/>
                    </a:solidFill>
                    <a:latin typeface="Calibri"/>
                    <a:cs typeface="Calibri"/>
                  </a:rPr>
                  <a:t>,</a:t>
                </a:r>
                <a:r>
                  <a:rPr sz="700" spc="-55" dirty="0">
                    <a:solidFill>
                      <a:srgbClr val="1F1F33"/>
                    </a:solidFill>
                    <a:latin typeface="맑은 고딕"/>
                    <a:cs typeface="맑은 고딕"/>
                  </a:rPr>
                  <a:t>수술실등</a:t>
                </a:r>
                <a:endParaRPr sz="700">
                  <a:latin typeface="맑은 고딕"/>
                  <a:cs typeface="맑은 고딕"/>
                </a:endParaRPr>
              </a:p>
            </p:txBody>
          </p:sp>
          <p:sp>
            <p:nvSpPr>
              <p:cNvPr id="43" name="object 34">
                <a:extLst>
                  <a:ext uri="{FF2B5EF4-FFF2-40B4-BE49-F238E27FC236}">
                    <a16:creationId xmlns:a16="http://schemas.microsoft.com/office/drawing/2014/main" id="{55983FF4-78B5-9266-78B8-575888B26781}"/>
                  </a:ext>
                </a:extLst>
              </p:cNvPr>
              <p:cNvSpPr/>
              <p:nvPr/>
            </p:nvSpPr>
            <p:spPr>
              <a:xfrm>
                <a:off x="7490459" y="2970296"/>
                <a:ext cx="32384" cy="32384"/>
              </a:xfrm>
              <a:custGeom>
                <a:avLst/>
                <a:gdLst/>
                <a:ahLst/>
                <a:cxnLst/>
                <a:rect l="l" t="t" r="r" b="b"/>
                <a:pathLst>
                  <a:path w="32384" h="32385">
                    <a:moveTo>
                      <a:pt x="31984" y="0"/>
                    </a:moveTo>
                    <a:lnTo>
                      <a:pt x="0" y="0"/>
                    </a:lnTo>
                    <a:lnTo>
                      <a:pt x="0" y="31983"/>
                    </a:lnTo>
                    <a:lnTo>
                      <a:pt x="31984" y="31983"/>
                    </a:lnTo>
                    <a:lnTo>
                      <a:pt x="31984" y="0"/>
                    </a:lnTo>
                    <a:close/>
                  </a:path>
                </a:pathLst>
              </a:custGeom>
              <a:solidFill>
                <a:srgbClr val="0D1E62"/>
              </a:solidFill>
            </p:spPr>
            <p:txBody>
              <a:bodyPr wrap="square" lIns="0" tIns="0" rIns="0" bIns="0" rtlCol="0"/>
              <a:lstStyle/>
              <a:p>
                <a:endParaRPr/>
              </a:p>
            </p:txBody>
          </p:sp>
        </p:grpSp>
      </p:grpSp>
      <p:grpSp>
        <p:nvGrpSpPr>
          <p:cNvPr id="55" name="그룹 54">
            <a:extLst>
              <a:ext uri="{FF2B5EF4-FFF2-40B4-BE49-F238E27FC236}">
                <a16:creationId xmlns:a16="http://schemas.microsoft.com/office/drawing/2014/main" id="{C14C365F-B40F-E5D5-F7A9-0D1275031154}"/>
              </a:ext>
            </a:extLst>
          </p:cNvPr>
          <p:cNvGrpSpPr/>
          <p:nvPr/>
        </p:nvGrpSpPr>
        <p:grpSpPr>
          <a:xfrm>
            <a:off x="6511415" y="3785452"/>
            <a:ext cx="4061079" cy="2354478"/>
            <a:chOff x="6338695" y="3528164"/>
            <a:chExt cx="4061079" cy="2354478"/>
          </a:xfrm>
        </p:grpSpPr>
        <p:grpSp>
          <p:nvGrpSpPr>
            <p:cNvPr id="54" name="그룹 53">
              <a:extLst>
                <a:ext uri="{FF2B5EF4-FFF2-40B4-BE49-F238E27FC236}">
                  <a16:creationId xmlns:a16="http://schemas.microsoft.com/office/drawing/2014/main" id="{D536A2BB-F245-9093-39FC-606C6AEB431B}"/>
                </a:ext>
              </a:extLst>
            </p:cNvPr>
            <p:cNvGrpSpPr/>
            <p:nvPr/>
          </p:nvGrpSpPr>
          <p:grpSpPr>
            <a:xfrm>
              <a:off x="6338695" y="3528164"/>
              <a:ext cx="4061079" cy="2354478"/>
              <a:chOff x="6339332" y="3941063"/>
              <a:chExt cx="4061079" cy="2354478"/>
            </a:xfrm>
          </p:grpSpPr>
          <p:sp>
            <p:nvSpPr>
              <p:cNvPr id="17" name="object 8">
                <a:extLst>
                  <a:ext uri="{FF2B5EF4-FFF2-40B4-BE49-F238E27FC236}">
                    <a16:creationId xmlns:a16="http://schemas.microsoft.com/office/drawing/2014/main" id="{F7E9F9AA-E179-2339-281D-16FF8AFBE55D}"/>
                  </a:ext>
                </a:extLst>
              </p:cNvPr>
              <p:cNvSpPr txBox="1"/>
              <p:nvPr/>
            </p:nvSpPr>
            <p:spPr>
              <a:xfrm>
                <a:off x="6339332" y="4434585"/>
                <a:ext cx="570865" cy="212090"/>
              </a:xfrm>
              <a:prstGeom prst="rect">
                <a:avLst/>
              </a:prstGeom>
            </p:spPr>
            <p:txBody>
              <a:bodyPr vert="horz" wrap="square" lIns="0" tIns="15875" rIns="0" bIns="0" rtlCol="0">
                <a:spAutoFit/>
              </a:bodyPr>
              <a:lstStyle/>
              <a:p>
                <a:pPr marL="12700">
                  <a:lnSpc>
                    <a:spcPct val="100000"/>
                  </a:lnSpc>
                  <a:spcBef>
                    <a:spcPts val="125"/>
                  </a:spcBef>
                </a:pPr>
                <a:r>
                  <a:rPr sz="1200" b="1" spc="-150" dirty="0">
                    <a:solidFill>
                      <a:srgbClr val="0D1E62"/>
                    </a:solidFill>
                    <a:latin typeface="맑은 고딕"/>
                    <a:cs typeface="맑은 고딕"/>
                  </a:rPr>
                  <a:t>생활편의</a:t>
                </a:r>
                <a:endParaRPr sz="1200">
                  <a:latin typeface="맑은 고딕"/>
                  <a:cs typeface="맑은 고딕"/>
                </a:endParaRPr>
              </a:p>
            </p:txBody>
          </p:sp>
          <p:grpSp>
            <p:nvGrpSpPr>
              <p:cNvPr id="18" name="object 9">
                <a:extLst>
                  <a:ext uri="{FF2B5EF4-FFF2-40B4-BE49-F238E27FC236}">
                    <a16:creationId xmlns:a16="http://schemas.microsoft.com/office/drawing/2014/main" id="{312578A3-7585-E995-A076-853478BB5F95}"/>
                  </a:ext>
                </a:extLst>
              </p:cNvPr>
              <p:cNvGrpSpPr/>
              <p:nvPr/>
            </p:nvGrpSpPr>
            <p:grpSpPr>
              <a:xfrm>
                <a:off x="6342126" y="3941063"/>
                <a:ext cx="4058285" cy="399864"/>
                <a:chOff x="6342126" y="3941063"/>
                <a:chExt cx="4058285" cy="399864"/>
              </a:xfrm>
            </p:grpSpPr>
            <p:sp>
              <p:nvSpPr>
                <p:cNvPr id="19" name="object 10">
                  <a:extLst>
                    <a:ext uri="{FF2B5EF4-FFF2-40B4-BE49-F238E27FC236}">
                      <a16:creationId xmlns:a16="http://schemas.microsoft.com/office/drawing/2014/main" id="{8BAFDCD7-D427-E08A-AE8C-FCAB7BE37655}"/>
                    </a:ext>
                  </a:extLst>
                </p:cNvPr>
                <p:cNvSpPr/>
                <p:nvPr/>
              </p:nvSpPr>
              <p:spPr>
                <a:xfrm>
                  <a:off x="6388608" y="3941063"/>
                  <a:ext cx="739140" cy="394970"/>
                </a:xfrm>
                <a:custGeom>
                  <a:avLst/>
                  <a:gdLst/>
                  <a:ahLst/>
                  <a:cxnLst/>
                  <a:rect l="l" t="t" r="r" b="b"/>
                  <a:pathLst>
                    <a:path w="739140" h="394970">
                      <a:moveTo>
                        <a:pt x="343916" y="239268"/>
                      </a:moveTo>
                      <a:lnTo>
                        <a:pt x="341757" y="192405"/>
                      </a:lnTo>
                      <a:lnTo>
                        <a:pt x="335534" y="151003"/>
                      </a:lnTo>
                      <a:lnTo>
                        <a:pt x="311658" y="83820"/>
                      </a:lnTo>
                      <a:lnTo>
                        <a:pt x="274701" y="36703"/>
                      </a:lnTo>
                      <a:lnTo>
                        <a:pt x="227063" y="9017"/>
                      </a:lnTo>
                      <a:lnTo>
                        <a:pt x="171069" y="0"/>
                      </a:lnTo>
                      <a:lnTo>
                        <a:pt x="139687" y="2794"/>
                      </a:lnTo>
                      <a:lnTo>
                        <a:pt x="83693" y="25400"/>
                      </a:lnTo>
                      <a:lnTo>
                        <a:pt x="39497" y="71628"/>
                      </a:lnTo>
                      <a:lnTo>
                        <a:pt x="10414" y="142494"/>
                      </a:lnTo>
                      <a:lnTo>
                        <a:pt x="2667" y="187579"/>
                      </a:lnTo>
                      <a:lnTo>
                        <a:pt x="0" y="239268"/>
                      </a:lnTo>
                      <a:lnTo>
                        <a:pt x="2667" y="290449"/>
                      </a:lnTo>
                      <a:lnTo>
                        <a:pt x="10414" y="335280"/>
                      </a:lnTo>
                      <a:lnTo>
                        <a:pt x="22860" y="373761"/>
                      </a:lnTo>
                      <a:lnTo>
                        <a:pt x="33528" y="394589"/>
                      </a:lnTo>
                      <a:lnTo>
                        <a:pt x="134988" y="394589"/>
                      </a:lnTo>
                      <a:lnTo>
                        <a:pt x="130162" y="391922"/>
                      </a:lnTo>
                      <a:lnTo>
                        <a:pt x="112903" y="371856"/>
                      </a:lnTo>
                      <a:lnTo>
                        <a:pt x="99060" y="340868"/>
                      </a:lnTo>
                      <a:lnTo>
                        <a:pt x="90043" y="297180"/>
                      </a:lnTo>
                      <a:lnTo>
                        <a:pt x="86741" y="239268"/>
                      </a:lnTo>
                      <a:lnTo>
                        <a:pt x="90043" y="180975"/>
                      </a:lnTo>
                      <a:lnTo>
                        <a:pt x="99060" y="137033"/>
                      </a:lnTo>
                      <a:lnTo>
                        <a:pt x="112903" y="105791"/>
                      </a:lnTo>
                      <a:lnTo>
                        <a:pt x="149987" y="74549"/>
                      </a:lnTo>
                      <a:lnTo>
                        <a:pt x="171069" y="71247"/>
                      </a:lnTo>
                      <a:lnTo>
                        <a:pt x="193167" y="74549"/>
                      </a:lnTo>
                      <a:lnTo>
                        <a:pt x="231140" y="105791"/>
                      </a:lnTo>
                      <a:lnTo>
                        <a:pt x="244856" y="137033"/>
                      </a:lnTo>
                      <a:lnTo>
                        <a:pt x="253987" y="180975"/>
                      </a:lnTo>
                      <a:lnTo>
                        <a:pt x="257162" y="239268"/>
                      </a:lnTo>
                      <a:lnTo>
                        <a:pt x="253987" y="297180"/>
                      </a:lnTo>
                      <a:lnTo>
                        <a:pt x="244856" y="340868"/>
                      </a:lnTo>
                      <a:lnTo>
                        <a:pt x="231140" y="371856"/>
                      </a:lnTo>
                      <a:lnTo>
                        <a:pt x="213487" y="391922"/>
                      </a:lnTo>
                      <a:lnTo>
                        <a:pt x="208534" y="394589"/>
                      </a:lnTo>
                      <a:lnTo>
                        <a:pt x="311277" y="394589"/>
                      </a:lnTo>
                      <a:lnTo>
                        <a:pt x="325374" y="362966"/>
                      </a:lnTo>
                      <a:lnTo>
                        <a:pt x="335534" y="326898"/>
                      </a:lnTo>
                      <a:lnTo>
                        <a:pt x="341757" y="285623"/>
                      </a:lnTo>
                      <a:lnTo>
                        <a:pt x="343916" y="239268"/>
                      </a:lnTo>
                      <a:close/>
                    </a:path>
                    <a:path w="739140" h="394970">
                      <a:moveTo>
                        <a:pt x="738759" y="286893"/>
                      </a:moveTo>
                      <a:lnTo>
                        <a:pt x="680466" y="286893"/>
                      </a:lnTo>
                      <a:lnTo>
                        <a:pt x="680466" y="1270"/>
                      </a:lnTo>
                      <a:lnTo>
                        <a:pt x="606679" y="1270"/>
                      </a:lnTo>
                      <a:lnTo>
                        <a:pt x="606679" y="104775"/>
                      </a:lnTo>
                      <a:lnTo>
                        <a:pt x="606298" y="117094"/>
                      </a:lnTo>
                      <a:lnTo>
                        <a:pt x="605917" y="128397"/>
                      </a:lnTo>
                      <a:lnTo>
                        <a:pt x="605663" y="137668"/>
                      </a:lnTo>
                      <a:lnTo>
                        <a:pt x="605536" y="288163"/>
                      </a:lnTo>
                      <a:lnTo>
                        <a:pt x="470408" y="288163"/>
                      </a:lnTo>
                      <a:lnTo>
                        <a:pt x="606679" y="104775"/>
                      </a:lnTo>
                      <a:lnTo>
                        <a:pt x="606679" y="1270"/>
                      </a:lnTo>
                      <a:lnTo>
                        <a:pt x="600583" y="1270"/>
                      </a:lnTo>
                      <a:lnTo>
                        <a:pt x="576453" y="32893"/>
                      </a:lnTo>
                      <a:lnTo>
                        <a:pt x="552577" y="64643"/>
                      </a:lnTo>
                      <a:lnTo>
                        <a:pt x="434086" y="224155"/>
                      </a:lnTo>
                      <a:lnTo>
                        <a:pt x="410210" y="255905"/>
                      </a:lnTo>
                      <a:lnTo>
                        <a:pt x="386080" y="287528"/>
                      </a:lnTo>
                      <a:lnTo>
                        <a:pt x="386080" y="356997"/>
                      </a:lnTo>
                      <a:lnTo>
                        <a:pt x="605536" y="356997"/>
                      </a:lnTo>
                      <a:lnTo>
                        <a:pt x="605536" y="394589"/>
                      </a:lnTo>
                      <a:lnTo>
                        <a:pt x="680466" y="394589"/>
                      </a:lnTo>
                      <a:lnTo>
                        <a:pt x="680466" y="356997"/>
                      </a:lnTo>
                      <a:lnTo>
                        <a:pt x="738759" y="356997"/>
                      </a:lnTo>
                      <a:lnTo>
                        <a:pt x="738759" y="288163"/>
                      </a:lnTo>
                      <a:lnTo>
                        <a:pt x="738759" y="286893"/>
                      </a:lnTo>
                      <a:close/>
                    </a:path>
                  </a:pathLst>
                </a:custGeom>
                <a:solidFill>
                  <a:srgbClr val="4F5AA0">
                    <a:alpha val="18038"/>
                  </a:srgbClr>
                </a:solidFill>
              </p:spPr>
              <p:txBody>
                <a:bodyPr wrap="square" lIns="0" tIns="0" rIns="0" bIns="0" rtlCol="0"/>
                <a:lstStyle/>
                <a:p>
                  <a:endParaRPr/>
                </a:p>
              </p:txBody>
            </p:sp>
            <p:sp>
              <p:nvSpPr>
                <p:cNvPr id="20" name="object 11">
                  <a:extLst>
                    <a:ext uri="{FF2B5EF4-FFF2-40B4-BE49-F238E27FC236}">
                      <a16:creationId xmlns:a16="http://schemas.microsoft.com/office/drawing/2014/main" id="{4E9D9C30-3816-DC02-A485-C976C4A09541}"/>
                    </a:ext>
                  </a:extLst>
                </p:cNvPr>
                <p:cNvSpPr/>
                <p:nvPr/>
              </p:nvSpPr>
              <p:spPr>
                <a:xfrm>
                  <a:off x="6342126" y="4340927"/>
                  <a:ext cx="4058285" cy="0"/>
                </a:xfrm>
                <a:custGeom>
                  <a:avLst/>
                  <a:gdLst/>
                  <a:ahLst/>
                  <a:cxnLst/>
                  <a:rect l="l" t="t" r="r" b="b"/>
                  <a:pathLst>
                    <a:path w="4058284">
                      <a:moveTo>
                        <a:pt x="0" y="0"/>
                      </a:moveTo>
                      <a:lnTo>
                        <a:pt x="4058157" y="0"/>
                      </a:lnTo>
                    </a:path>
                  </a:pathLst>
                </a:custGeom>
                <a:ln w="19050">
                  <a:solidFill>
                    <a:srgbClr val="383D81"/>
                  </a:solidFill>
                </a:ln>
              </p:spPr>
              <p:txBody>
                <a:bodyPr wrap="square" lIns="0" tIns="0" rIns="0" bIns="0" rtlCol="0"/>
                <a:lstStyle/>
                <a:p>
                  <a:endParaRPr/>
                </a:p>
              </p:txBody>
            </p:sp>
          </p:grpSp>
          <p:sp>
            <p:nvSpPr>
              <p:cNvPr id="44" name="object 35">
                <a:extLst>
                  <a:ext uri="{FF2B5EF4-FFF2-40B4-BE49-F238E27FC236}">
                    <a16:creationId xmlns:a16="http://schemas.microsoft.com/office/drawing/2014/main" id="{A8F093A9-714B-B09C-B080-B5DD75259645}"/>
                  </a:ext>
                </a:extLst>
              </p:cNvPr>
              <p:cNvSpPr txBox="1"/>
              <p:nvPr/>
            </p:nvSpPr>
            <p:spPr>
              <a:xfrm>
                <a:off x="7464297" y="5462422"/>
                <a:ext cx="2854325" cy="833119"/>
              </a:xfrm>
              <a:prstGeom prst="rect">
                <a:avLst/>
              </a:prstGeom>
            </p:spPr>
            <p:txBody>
              <a:bodyPr vert="horz" wrap="square" lIns="0" tIns="12065" rIns="0" bIns="0" rtlCol="0">
                <a:spAutoFit/>
              </a:bodyPr>
              <a:lstStyle/>
              <a:p>
                <a:pPr marL="12700" marR="5080" algn="just">
                  <a:lnSpc>
                    <a:spcPct val="118700"/>
                  </a:lnSpc>
                  <a:spcBef>
                    <a:spcPts val="95"/>
                  </a:spcBef>
                </a:pPr>
                <a:r>
                  <a:rPr sz="750" spc="-85" dirty="0">
                    <a:latin typeface="맑은 고딕"/>
                    <a:cs typeface="맑은 고딕"/>
                  </a:rPr>
                  <a:t>일상생활에서</a:t>
                </a:r>
                <a:r>
                  <a:rPr sz="750" spc="-35" dirty="0">
                    <a:latin typeface="맑은 고딕"/>
                    <a:cs typeface="맑은 고딕"/>
                  </a:rPr>
                  <a:t>의</a:t>
                </a:r>
                <a:r>
                  <a:rPr sz="750" spc="-70" dirty="0">
                    <a:latin typeface="맑은 고딕"/>
                    <a:cs typeface="맑은 고딕"/>
                  </a:rPr>
                  <a:t>사용</a:t>
                </a:r>
                <a:r>
                  <a:rPr sz="750" dirty="0">
                    <a:latin typeface="맑은 고딕"/>
                    <a:cs typeface="맑은 고딕"/>
                  </a:rPr>
                  <a:t>자</a:t>
                </a:r>
                <a:r>
                  <a:rPr sz="750" spc="-85" dirty="0">
                    <a:latin typeface="맑은 고딕"/>
                    <a:cs typeface="맑은 고딕"/>
                  </a:rPr>
                  <a:t>컨디션</a:t>
                </a:r>
                <a:r>
                  <a:rPr sz="750" dirty="0">
                    <a:latin typeface="맑은 고딕"/>
                    <a:cs typeface="맑은 고딕"/>
                  </a:rPr>
                  <a:t>을</a:t>
                </a:r>
                <a:r>
                  <a:rPr sz="750" spc="-70" dirty="0">
                    <a:latin typeface="맑은 고딕"/>
                    <a:cs typeface="맑은 고딕"/>
                  </a:rPr>
                  <a:t>수시</a:t>
                </a:r>
                <a:r>
                  <a:rPr sz="750" dirty="0">
                    <a:latin typeface="맑은 고딕"/>
                    <a:cs typeface="맑은 고딕"/>
                  </a:rPr>
                  <a:t>로</a:t>
                </a:r>
                <a:r>
                  <a:rPr sz="750" spc="-85" dirty="0">
                    <a:latin typeface="맑은 고딕"/>
                    <a:cs typeface="맑은 고딕"/>
                  </a:rPr>
                  <a:t>체크하</a:t>
                </a:r>
                <a:r>
                  <a:rPr sz="750" spc="-80" dirty="0">
                    <a:latin typeface="맑은 고딕"/>
                    <a:cs typeface="맑은 고딕"/>
                  </a:rPr>
                  <a:t>고</a:t>
                </a:r>
                <a:r>
                  <a:rPr sz="750" spc="-15" dirty="0">
                    <a:latin typeface="Calibri"/>
                    <a:cs typeface="Calibri"/>
                  </a:rPr>
                  <a:t>,</a:t>
                </a:r>
                <a:r>
                  <a:rPr sz="750" spc="-60" dirty="0">
                    <a:latin typeface="맑은 고딕"/>
                    <a:cs typeface="맑은 고딕"/>
                  </a:rPr>
                  <a:t>건</a:t>
                </a:r>
                <a:r>
                  <a:rPr sz="750" spc="25" dirty="0">
                    <a:latin typeface="맑은 고딕"/>
                    <a:cs typeface="맑은 고딕"/>
                  </a:rPr>
                  <a:t>강</a:t>
                </a:r>
                <a:r>
                  <a:rPr sz="750" spc="-60" dirty="0">
                    <a:latin typeface="맑은 고딕"/>
                    <a:cs typeface="맑은 고딕"/>
                  </a:rPr>
                  <a:t>이</a:t>
                </a:r>
                <a:r>
                  <a:rPr sz="750" spc="25" dirty="0">
                    <a:latin typeface="맑은 고딕"/>
                    <a:cs typeface="맑은 고딕"/>
                  </a:rPr>
                  <a:t>상</a:t>
                </a:r>
                <a:r>
                  <a:rPr sz="750" spc="-60" dirty="0">
                    <a:latin typeface="맑은 고딕"/>
                    <a:cs typeface="맑은 고딕"/>
                  </a:rPr>
                  <a:t>징</a:t>
                </a:r>
                <a:r>
                  <a:rPr sz="750" spc="15" dirty="0">
                    <a:latin typeface="맑은 고딕"/>
                    <a:cs typeface="맑은 고딕"/>
                  </a:rPr>
                  <a:t>후</a:t>
                </a:r>
                <a:r>
                  <a:rPr sz="750" spc="-60" dirty="0">
                    <a:latin typeface="맑은 고딕"/>
                    <a:cs typeface="맑은 고딕"/>
                  </a:rPr>
                  <a:t>발</a:t>
                </a:r>
                <a:r>
                  <a:rPr sz="750" spc="25" dirty="0">
                    <a:latin typeface="맑은 고딕"/>
                    <a:cs typeface="맑은 고딕"/>
                  </a:rPr>
                  <a:t>생</a:t>
                </a:r>
                <a:r>
                  <a:rPr sz="750" spc="15" dirty="0">
                    <a:latin typeface="맑은 고딕"/>
                    <a:cs typeface="맑은 고딕"/>
                  </a:rPr>
                  <a:t>시</a:t>
                </a:r>
                <a:r>
                  <a:rPr sz="750" spc="-60" dirty="0">
                    <a:latin typeface="맑은 고딕"/>
                    <a:cs typeface="맑은 고딕"/>
                  </a:rPr>
                  <a:t> </a:t>
                </a:r>
                <a:r>
                  <a:rPr sz="750" spc="10" dirty="0">
                    <a:latin typeface="맑은 고딕"/>
                    <a:cs typeface="맑은 고딕"/>
                  </a:rPr>
                  <a:t>알  </a:t>
                </a:r>
                <a:r>
                  <a:rPr sz="750" spc="-50" dirty="0">
                    <a:latin typeface="맑은 고딕"/>
                    <a:cs typeface="맑은 고딕"/>
                  </a:rPr>
                  <a:t>림서비스를제공하여신속한대응이가능합니다</a:t>
                </a:r>
                <a:r>
                  <a:rPr sz="750" spc="-50" dirty="0">
                    <a:latin typeface="Calibri"/>
                    <a:cs typeface="Calibri"/>
                  </a:rPr>
                  <a:t>.</a:t>
                </a:r>
                <a:r>
                  <a:rPr sz="750" spc="-50" dirty="0">
                    <a:latin typeface="맑은 고딕"/>
                    <a:cs typeface="맑은 고딕"/>
                  </a:rPr>
                  <a:t>또한시니어</a:t>
                </a:r>
                <a:r>
                  <a:rPr sz="750" spc="-50" dirty="0">
                    <a:latin typeface="Calibri"/>
                    <a:cs typeface="Calibri"/>
                  </a:rPr>
                  <a:t>,</a:t>
                </a:r>
                <a:r>
                  <a:rPr sz="750" spc="-50" dirty="0">
                    <a:latin typeface="맑은 고딕"/>
                    <a:cs typeface="맑은 고딕"/>
                  </a:rPr>
                  <a:t>영유아특화케 </a:t>
                </a:r>
                <a:r>
                  <a:rPr sz="750" spc="-254" dirty="0">
                    <a:latin typeface="맑은 고딕"/>
                    <a:cs typeface="맑은 고딕"/>
                  </a:rPr>
                  <a:t> </a:t>
                </a:r>
                <a:r>
                  <a:rPr sz="750" spc="-55" dirty="0">
                    <a:latin typeface="맑은 고딕"/>
                    <a:cs typeface="맑은 고딕"/>
                  </a:rPr>
                  <a:t>어시스템으로서비스를확대</a:t>
                </a:r>
                <a:r>
                  <a:rPr sz="750" spc="-55" dirty="0">
                    <a:latin typeface="Calibri"/>
                    <a:cs typeface="Calibri"/>
                  </a:rPr>
                  <a:t>,</a:t>
                </a:r>
                <a:r>
                  <a:rPr sz="750" spc="-55" dirty="0">
                    <a:latin typeface="맑은 고딕"/>
                    <a:cs typeface="맑은 고딕"/>
                  </a:rPr>
                  <a:t>적용할수있습니다</a:t>
                </a:r>
                <a:r>
                  <a:rPr sz="750" spc="-55" dirty="0">
                    <a:latin typeface="Calibri"/>
                    <a:cs typeface="Calibri"/>
                  </a:rPr>
                  <a:t>.</a:t>
                </a:r>
                <a:endParaRPr sz="750">
                  <a:latin typeface="Calibri"/>
                  <a:cs typeface="Calibri"/>
                </a:endParaRPr>
              </a:p>
              <a:p>
                <a:pPr marL="289560" marR="459740" algn="just">
                  <a:lnSpc>
                    <a:spcPct val="175700"/>
                  </a:lnSpc>
                  <a:spcBef>
                    <a:spcPts val="204"/>
                  </a:spcBef>
                </a:pPr>
                <a:r>
                  <a:rPr sz="700" spc="-40" dirty="0">
                    <a:solidFill>
                      <a:srgbClr val="0D1E62"/>
                    </a:solidFill>
                    <a:latin typeface="맑은 고딕"/>
                    <a:cs typeface="맑은 고딕"/>
                  </a:rPr>
                  <a:t>서비스범위</a:t>
                </a:r>
                <a:r>
                  <a:rPr sz="700" spc="375" dirty="0">
                    <a:solidFill>
                      <a:srgbClr val="0D1E62"/>
                    </a:solidFill>
                    <a:latin typeface="맑은 고딕"/>
                    <a:cs typeface="맑은 고딕"/>
                  </a:rPr>
                  <a:t> </a:t>
                </a:r>
                <a:r>
                  <a:rPr sz="700" spc="-40" dirty="0">
                    <a:solidFill>
                      <a:srgbClr val="1F1F33"/>
                    </a:solidFill>
                    <a:latin typeface="맑은 고딕"/>
                    <a:cs typeface="맑은 고딕"/>
                  </a:rPr>
                  <a:t>일상생활에서컨디션수시측정가능 </a:t>
                </a:r>
                <a:r>
                  <a:rPr sz="700" spc="-35" dirty="0">
                    <a:solidFill>
                      <a:srgbClr val="1F1F33"/>
                    </a:solidFill>
                    <a:latin typeface="맑은 고딕"/>
                    <a:cs typeface="맑은 고딕"/>
                  </a:rPr>
                  <a:t> </a:t>
                </a:r>
                <a:r>
                  <a:rPr sz="700" spc="-20" dirty="0">
                    <a:solidFill>
                      <a:srgbClr val="0D1E62"/>
                    </a:solidFill>
                    <a:latin typeface="맑은 고딕"/>
                    <a:cs typeface="맑은 고딕"/>
                  </a:rPr>
                  <a:t>적용대상</a:t>
                </a:r>
                <a:r>
                  <a:rPr sz="700" spc="204" dirty="0">
                    <a:solidFill>
                      <a:srgbClr val="0D1E62"/>
                    </a:solidFill>
                    <a:latin typeface="맑은 고딕"/>
                    <a:cs typeface="맑은 고딕"/>
                  </a:rPr>
                  <a:t> </a:t>
                </a:r>
                <a:r>
                  <a:rPr sz="700" spc="-50" dirty="0">
                    <a:solidFill>
                      <a:srgbClr val="1F1F33"/>
                    </a:solidFill>
                    <a:latin typeface="맑은 고딕"/>
                    <a:cs typeface="맑은 고딕"/>
                  </a:rPr>
                  <a:t>주택단지</a:t>
                </a:r>
                <a:r>
                  <a:rPr sz="700" spc="-50" dirty="0">
                    <a:solidFill>
                      <a:srgbClr val="1F1F33"/>
                    </a:solidFill>
                    <a:latin typeface="Calibri"/>
                    <a:cs typeface="Calibri"/>
                  </a:rPr>
                  <a:t>,</a:t>
                </a:r>
                <a:r>
                  <a:rPr sz="700" spc="-50" dirty="0">
                    <a:solidFill>
                      <a:srgbClr val="1F1F33"/>
                    </a:solidFill>
                    <a:latin typeface="맑은 고딕"/>
                    <a:cs typeface="맑은 고딕"/>
                  </a:rPr>
                  <a:t>공공시설</a:t>
                </a:r>
                <a:r>
                  <a:rPr sz="700" spc="-50" dirty="0">
                    <a:solidFill>
                      <a:srgbClr val="1F1F33"/>
                    </a:solidFill>
                    <a:latin typeface="Calibri"/>
                    <a:cs typeface="Calibri"/>
                  </a:rPr>
                  <a:t>,</a:t>
                </a:r>
                <a:r>
                  <a:rPr sz="700" spc="-50" dirty="0">
                    <a:solidFill>
                      <a:srgbClr val="1F1F33"/>
                    </a:solidFill>
                    <a:latin typeface="맑은 고딕"/>
                    <a:cs typeface="맑은 고딕"/>
                  </a:rPr>
                  <a:t>실버타운</a:t>
                </a:r>
                <a:r>
                  <a:rPr sz="700" spc="-50" dirty="0">
                    <a:solidFill>
                      <a:srgbClr val="1F1F33"/>
                    </a:solidFill>
                    <a:latin typeface="Calibri"/>
                    <a:cs typeface="Calibri"/>
                  </a:rPr>
                  <a:t>,</a:t>
                </a:r>
                <a:r>
                  <a:rPr sz="700" spc="-50" dirty="0">
                    <a:solidFill>
                      <a:srgbClr val="1F1F33"/>
                    </a:solidFill>
                    <a:latin typeface="맑은 고딕"/>
                    <a:cs typeface="맑은 고딕"/>
                  </a:rPr>
                  <a:t>영유아시설등</a:t>
                </a:r>
                <a:endParaRPr sz="700">
                  <a:latin typeface="맑은 고딕"/>
                  <a:cs typeface="맑은 고딕"/>
                </a:endParaRPr>
              </a:p>
            </p:txBody>
          </p:sp>
          <p:pic>
            <p:nvPicPr>
              <p:cNvPr id="45" name="object 36">
                <a:extLst>
                  <a:ext uri="{FF2B5EF4-FFF2-40B4-BE49-F238E27FC236}">
                    <a16:creationId xmlns:a16="http://schemas.microsoft.com/office/drawing/2014/main" id="{BDA72DF9-1775-F2D9-8DCD-A695982AEBA4}"/>
                  </a:ext>
                </a:extLst>
              </p:cNvPr>
              <p:cNvPicPr/>
              <p:nvPr/>
            </p:nvPicPr>
            <p:blipFill>
              <a:blip r:embed="rId6" cstate="print"/>
              <a:stretch>
                <a:fillRect/>
              </a:stretch>
            </p:blipFill>
            <p:spPr>
              <a:xfrm>
                <a:off x="7476743" y="4480559"/>
                <a:ext cx="2923031" cy="926591"/>
              </a:xfrm>
              <a:prstGeom prst="rect">
                <a:avLst/>
              </a:prstGeom>
            </p:spPr>
          </p:pic>
        </p:grpSp>
        <p:sp>
          <p:nvSpPr>
            <p:cNvPr id="46" name="object 37">
              <a:extLst>
                <a:ext uri="{FF2B5EF4-FFF2-40B4-BE49-F238E27FC236}">
                  <a16:creationId xmlns:a16="http://schemas.microsoft.com/office/drawing/2014/main" id="{94FF07D8-5A66-9E98-0601-BB47A42326EE}"/>
                </a:ext>
              </a:extLst>
            </p:cNvPr>
            <p:cNvSpPr/>
            <p:nvPr/>
          </p:nvSpPr>
          <p:spPr>
            <a:xfrm>
              <a:off x="7642859" y="5583556"/>
              <a:ext cx="32384" cy="32384"/>
            </a:xfrm>
            <a:custGeom>
              <a:avLst/>
              <a:gdLst/>
              <a:ahLst/>
              <a:cxnLst/>
              <a:rect l="l" t="t" r="r" b="b"/>
              <a:pathLst>
                <a:path w="32384" h="32385">
                  <a:moveTo>
                    <a:pt x="31984" y="0"/>
                  </a:moveTo>
                  <a:lnTo>
                    <a:pt x="0" y="0"/>
                  </a:lnTo>
                  <a:lnTo>
                    <a:pt x="0" y="31984"/>
                  </a:lnTo>
                  <a:lnTo>
                    <a:pt x="31984" y="31984"/>
                  </a:lnTo>
                  <a:lnTo>
                    <a:pt x="31984" y="0"/>
                  </a:lnTo>
                  <a:close/>
                </a:path>
              </a:pathLst>
            </a:custGeom>
            <a:solidFill>
              <a:srgbClr val="0D1E62"/>
            </a:solidFill>
          </p:spPr>
          <p:txBody>
            <a:bodyPr wrap="square" lIns="0" tIns="0" rIns="0" bIns="0" rtlCol="0"/>
            <a:lstStyle/>
            <a:p>
              <a:endParaRPr/>
            </a:p>
          </p:txBody>
        </p:sp>
        <p:sp>
          <p:nvSpPr>
            <p:cNvPr id="47" name="object 38">
              <a:extLst>
                <a:ext uri="{FF2B5EF4-FFF2-40B4-BE49-F238E27FC236}">
                  <a16:creationId xmlns:a16="http://schemas.microsoft.com/office/drawing/2014/main" id="{31C4C285-E498-F05E-BBE8-217679DA28BE}"/>
                </a:ext>
              </a:extLst>
            </p:cNvPr>
            <p:cNvSpPr/>
            <p:nvPr/>
          </p:nvSpPr>
          <p:spPr>
            <a:xfrm>
              <a:off x="7642859" y="5763398"/>
              <a:ext cx="32384" cy="32384"/>
            </a:xfrm>
            <a:custGeom>
              <a:avLst/>
              <a:gdLst/>
              <a:ahLst/>
              <a:cxnLst/>
              <a:rect l="l" t="t" r="r" b="b"/>
              <a:pathLst>
                <a:path w="32384" h="32385">
                  <a:moveTo>
                    <a:pt x="31984" y="0"/>
                  </a:moveTo>
                  <a:lnTo>
                    <a:pt x="0" y="0"/>
                  </a:lnTo>
                  <a:lnTo>
                    <a:pt x="0" y="31974"/>
                  </a:lnTo>
                  <a:lnTo>
                    <a:pt x="31984" y="31974"/>
                  </a:lnTo>
                  <a:lnTo>
                    <a:pt x="31984" y="0"/>
                  </a:lnTo>
                  <a:close/>
                </a:path>
              </a:pathLst>
            </a:custGeom>
            <a:solidFill>
              <a:srgbClr val="0D1E62"/>
            </a:solidFill>
          </p:spPr>
          <p:txBody>
            <a:bodyPr wrap="square" lIns="0" tIns="0" rIns="0" bIns="0" rtlCol="0"/>
            <a:lstStyle/>
            <a:p>
              <a:endParaRPr/>
            </a:p>
          </p:txBody>
        </p:sp>
      </p:grpSp>
    </p:spTree>
    <p:extLst>
      <p:ext uri="{BB962C8B-B14F-4D97-AF65-F5344CB8AC3E}">
        <p14:creationId xmlns:p14="http://schemas.microsoft.com/office/powerpoint/2010/main" val="2449628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descr="텍스트이(가) 표시된 사진&#10;&#10;자동 생성된 설명">
            <a:extLst>
              <a:ext uri="{FF2B5EF4-FFF2-40B4-BE49-F238E27FC236}">
                <a16:creationId xmlns:a16="http://schemas.microsoft.com/office/drawing/2014/main" id="{49FA4ADE-E5C0-1EEA-073A-F4534460C6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6139930"/>
            <a:ext cx="2524123" cy="829982"/>
          </a:xfrm>
          <a:prstGeom prst="rect">
            <a:avLst/>
          </a:prstGeom>
        </p:spPr>
      </p:pic>
      <p:sp>
        <p:nvSpPr>
          <p:cNvPr id="4" name="제목 3">
            <a:extLst>
              <a:ext uri="{FF2B5EF4-FFF2-40B4-BE49-F238E27FC236}">
                <a16:creationId xmlns:a16="http://schemas.microsoft.com/office/drawing/2014/main" id="{01B64B24-6424-7F05-0022-5E45A0E2A923}"/>
              </a:ext>
            </a:extLst>
          </p:cNvPr>
          <p:cNvSpPr txBox="1">
            <a:spLocks/>
          </p:cNvSpPr>
          <p:nvPr/>
        </p:nvSpPr>
        <p:spPr>
          <a:xfrm>
            <a:off x="302803" y="102585"/>
            <a:ext cx="7461238" cy="512762"/>
          </a:xfrm>
          <a:prstGeom prst="rect">
            <a:avLst/>
          </a:prstGeom>
        </p:spPr>
        <p:txBody>
          <a:bodyPr vert="horz" lIns="91440" tIns="45720" rIns="91440" bIns="45720" rtlCol="0" anchor="b">
            <a:no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algn="l"/>
            <a:r>
              <a:rPr lang="en-US" altLang="ko-KR" sz="2400" b="1" dirty="0">
                <a:solidFill>
                  <a:srgbClr val="002060"/>
                </a:solidFill>
                <a:latin typeface="Calibri" panose="020F0502020204030204"/>
                <a:ea typeface="+mn-ea"/>
                <a:cs typeface="+mn-cs"/>
              </a:rPr>
              <a:t>7. </a:t>
            </a:r>
            <a:r>
              <a:rPr lang="ko-KR" altLang="en-US" sz="2400" b="1" dirty="0">
                <a:solidFill>
                  <a:srgbClr val="002060"/>
                </a:solidFill>
                <a:latin typeface="Calibri" panose="020F0502020204030204"/>
                <a:ea typeface="+mn-ea"/>
                <a:cs typeface="+mn-cs"/>
              </a:rPr>
              <a:t>적용 사례</a:t>
            </a:r>
          </a:p>
        </p:txBody>
      </p:sp>
      <p:pic>
        <p:nvPicPr>
          <p:cNvPr id="5" name="object 2">
            <a:extLst>
              <a:ext uri="{FF2B5EF4-FFF2-40B4-BE49-F238E27FC236}">
                <a16:creationId xmlns:a16="http://schemas.microsoft.com/office/drawing/2014/main" id="{05A4121A-713B-0739-97F2-9DDA9F17D25B}"/>
              </a:ext>
            </a:extLst>
          </p:cNvPr>
          <p:cNvPicPr/>
          <p:nvPr/>
        </p:nvPicPr>
        <p:blipFill rotWithShape="1">
          <a:blip r:embed="rId3" cstate="print"/>
          <a:srcRect t="2544" b="2761"/>
          <a:stretch/>
        </p:blipFill>
        <p:spPr>
          <a:xfrm>
            <a:off x="925068" y="826250"/>
            <a:ext cx="10341864" cy="5313680"/>
          </a:xfrm>
          <a:prstGeom prst="rect">
            <a:avLst/>
          </a:prstGeom>
        </p:spPr>
      </p:pic>
    </p:spTree>
    <p:extLst>
      <p:ext uri="{BB962C8B-B14F-4D97-AF65-F5344CB8AC3E}">
        <p14:creationId xmlns:p14="http://schemas.microsoft.com/office/powerpoint/2010/main" val="1339620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descr="텍스트이(가) 표시된 사진&#10;&#10;자동 생성된 설명">
            <a:extLst>
              <a:ext uri="{FF2B5EF4-FFF2-40B4-BE49-F238E27FC236}">
                <a16:creationId xmlns:a16="http://schemas.microsoft.com/office/drawing/2014/main" id="{49FA4ADE-E5C0-1EEA-073A-F4534460C6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6139930"/>
            <a:ext cx="2524123" cy="829982"/>
          </a:xfrm>
          <a:prstGeom prst="rect">
            <a:avLst/>
          </a:prstGeom>
        </p:spPr>
      </p:pic>
      <p:sp>
        <p:nvSpPr>
          <p:cNvPr id="4" name="제목 3">
            <a:extLst>
              <a:ext uri="{FF2B5EF4-FFF2-40B4-BE49-F238E27FC236}">
                <a16:creationId xmlns:a16="http://schemas.microsoft.com/office/drawing/2014/main" id="{01B64B24-6424-7F05-0022-5E45A0E2A923}"/>
              </a:ext>
            </a:extLst>
          </p:cNvPr>
          <p:cNvSpPr txBox="1">
            <a:spLocks/>
          </p:cNvSpPr>
          <p:nvPr/>
        </p:nvSpPr>
        <p:spPr>
          <a:xfrm>
            <a:off x="302803" y="102585"/>
            <a:ext cx="7461238" cy="512762"/>
          </a:xfrm>
          <a:prstGeom prst="rect">
            <a:avLst/>
          </a:prstGeom>
        </p:spPr>
        <p:txBody>
          <a:bodyPr vert="horz" lIns="91440" tIns="45720" rIns="91440" bIns="45720" rtlCol="0" anchor="b">
            <a:no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algn="l"/>
            <a:r>
              <a:rPr lang="en-US" altLang="ko-KR" sz="2400" b="1" dirty="0">
                <a:solidFill>
                  <a:srgbClr val="002060"/>
                </a:solidFill>
                <a:latin typeface="Calibri" panose="020F0502020204030204"/>
                <a:ea typeface="+mn-ea"/>
                <a:cs typeface="+mn-cs"/>
              </a:rPr>
              <a:t>7. </a:t>
            </a:r>
            <a:r>
              <a:rPr lang="ko-KR" altLang="en-US" sz="2400" b="1" dirty="0">
                <a:solidFill>
                  <a:srgbClr val="002060"/>
                </a:solidFill>
                <a:latin typeface="Calibri" panose="020F0502020204030204"/>
                <a:ea typeface="+mn-ea"/>
                <a:cs typeface="+mn-cs"/>
              </a:rPr>
              <a:t>적용 사례</a:t>
            </a:r>
          </a:p>
        </p:txBody>
      </p:sp>
      <p:pic>
        <p:nvPicPr>
          <p:cNvPr id="2" name="object 2">
            <a:extLst>
              <a:ext uri="{FF2B5EF4-FFF2-40B4-BE49-F238E27FC236}">
                <a16:creationId xmlns:a16="http://schemas.microsoft.com/office/drawing/2014/main" id="{36141A0E-F702-D0E0-22EE-2DA183C01AEE}"/>
              </a:ext>
            </a:extLst>
          </p:cNvPr>
          <p:cNvPicPr/>
          <p:nvPr/>
        </p:nvPicPr>
        <p:blipFill rotWithShape="1">
          <a:blip r:embed="rId3" cstate="print"/>
          <a:srcRect l="540" t="1913" r="320" b="3132"/>
          <a:stretch/>
        </p:blipFill>
        <p:spPr>
          <a:xfrm>
            <a:off x="822959" y="795770"/>
            <a:ext cx="10546081" cy="5344160"/>
          </a:xfrm>
          <a:prstGeom prst="rect">
            <a:avLst/>
          </a:prstGeom>
        </p:spPr>
      </p:pic>
    </p:spTree>
    <p:extLst>
      <p:ext uri="{BB962C8B-B14F-4D97-AF65-F5344CB8AC3E}">
        <p14:creationId xmlns:p14="http://schemas.microsoft.com/office/powerpoint/2010/main" val="3355860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descr="텍스트이(가) 표시된 사진&#10;&#10;자동 생성된 설명">
            <a:extLst>
              <a:ext uri="{FF2B5EF4-FFF2-40B4-BE49-F238E27FC236}">
                <a16:creationId xmlns:a16="http://schemas.microsoft.com/office/drawing/2014/main" id="{49FA4ADE-E5C0-1EEA-073A-F4534460C6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6139930"/>
            <a:ext cx="2524123" cy="829982"/>
          </a:xfrm>
          <a:prstGeom prst="rect">
            <a:avLst/>
          </a:prstGeom>
        </p:spPr>
      </p:pic>
      <p:sp>
        <p:nvSpPr>
          <p:cNvPr id="4" name="제목 3">
            <a:extLst>
              <a:ext uri="{FF2B5EF4-FFF2-40B4-BE49-F238E27FC236}">
                <a16:creationId xmlns:a16="http://schemas.microsoft.com/office/drawing/2014/main" id="{01B64B24-6424-7F05-0022-5E45A0E2A923}"/>
              </a:ext>
            </a:extLst>
          </p:cNvPr>
          <p:cNvSpPr txBox="1">
            <a:spLocks/>
          </p:cNvSpPr>
          <p:nvPr/>
        </p:nvSpPr>
        <p:spPr>
          <a:xfrm>
            <a:off x="302803" y="102585"/>
            <a:ext cx="7461238" cy="512762"/>
          </a:xfrm>
          <a:prstGeom prst="rect">
            <a:avLst/>
          </a:prstGeom>
        </p:spPr>
        <p:txBody>
          <a:bodyPr vert="horz" lIns="91440" tIns="45720" rIns="91440" bIns="45720" rtlCol="0" anchor="b">
            <a:no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algn="l"/>
            <a:r>
              <a:rPr lang="en-US" altLang="ko-KR" sz="2400" b="1" dirty="0">
                <a:solidFill>
                  <a:srgbClr val="002060"/>
                </a:solidFill>
                <a:latin typeface="Calibri" panose="020F0502020204030204"/>
                <a:ea typeface="+mn-ea"/>
                <a:cs typeface="+mn-cs"/>
              </a:rPr>
              <a:t>7. </a:t>
            </a:r>
            <a:r>
              <a:rPr lang="ko-KR" altLang="en-US" sz="2400" b="1" dirty="0">
                <a:solidFill>
                  <a:srgbClr val="002060"/>
                </a:solidFill>
                <a:latin typeface="Calibri" panose="020F0502020204030204"/>
                <a:ea typeface="+mn-ea"/>
                <a:cs typeface="+mn-cs"/>
              </a:rPr>
              <a:t>적용 사례</a:t>
            </a:r>
          </a:p>
        </p:txBody>
      </p:sp>
      <p:pic>
        <p:nvPicPr>
          <p:cNvPr id="2" name="object 2">
            <a:extLst>
              <a:ext uri="{FF2B5EF4-FFF2-40B4-BE49-F238E27FC236}">
                <a16:creationId xmlns:a16="http://schemas.microsoft.com/office/drawing/2014/main" id="{53FF6DDD-FE81-491A-DA88-8588BA24B6EB}"/>
              </a:ext>
            </a:extLst>
          </p:cNvPr>
          <p:cNvPicPr/>
          <p:nvPr/>
        </p:nvPicPr>
        <p:blipFill>
          <a:blip r:embed="rId3" cstate="print"/>
          <a:stretch>
            <a:fillRect/>
          </a:stretch>
        </p:blipFill>
        <p:spPr>
          <a:xfrm>
            <a:off x="749173" y="873760"/>
            <a:ext cx="10693654" cy="5266170"/>
          </a:xfrm>
          <a:prstGeom prst="rect">
            <a:avLst/>
          </a:prstGeom>
        </p:spPr>
      </p:pic>
    </p:spTree>
    <p:extLst>
      <p:ext uri="{BB962C8B-B14F-4D97-AF65-F5344CB8AC3E}">
        <p14:creationId xmlns:p14="http://schemas.microsoft.com/office/powerpoint/2010/main" val="462494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descr="텍스트이(가) 표시된 사진&#10;&#10;자동 생성된 설명">
            <a:extLst>
              <a:ext uri="{FF2B5EF4-FFF2-40B4-BE49-F238E27FC236}">
                <a16:creationId xmlns:a16="http://schemas.microsoft.com/office/drawing/2014/main" id="{49FA4ADE-E5C0-1EEA-073A-F4534460C6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39930"/>
            <a:ext cx="2524123" cy="829982"/>
          </a:xfrm>
          <a:prstGeom prst="rect">
            <a:avLst/>
          </a:prstGeom>
        </p:spPr>
      </p:pic>
      <p:sp>
        <p:nvSpPr>
          <p:cNvPr id="4" name="제목 3">
            <a:extLst>
              <a:ext uri="{FF2B5EF4-FFF2-40B4-BE49-F238E27FC236}">
                <a16:creationId xmlns:a16="http://schemas.microsoft.com/office/drawing/2014/main" id="{01B64B24-6424-7F05-0022-5E45A0E2A923}"/>
              </a:ext>
            </a:extLst>
          </p:cNvPr>
          <p:cNvSpPr txBox="1">
            <a:spLocks/>
          </p:cNvSpPr>
          <p:nvPr/>
        </p:nvSpPr>
        <p:spPr>
          <a:xfrm>
            <a:off x="302803" y="102585"/>
            <a:ext cx="7461238" cy="512762"/>
          </a:xfrm>
          <a:prstGeom prst="rect">
            <a:avLst/>
          </a:prstGeom>
        </p:spPr>
        <p:txBody>
          <a:bodyPr vert="horz" lIns="91440" tIns="45720" rIns="91440" bIns="45720" rtlCol="0" anchor="b">
            <a:no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algn="l"/>
            <a:r>
              <a:rPr lang="en-US" altLang="ko-KR" sz="2400" b="1" dirty="0">
                <a:solidFill>
                  <a:srgbClr val="002060"/>
                </a:solidFill>
                <a:latin typeface="Calibri" panose="020F0502020204030204"/>
                <a:ea typeface="+mn-ea"/>
                <a:cs typeface="+mn-cs"/>
              </a:rPr>
              <a:t>7. </a:t>
            </a:r>
            <a:r>
              <a:rPr lang="ko-KR" altLang="en-US" sz="2400" b="1" dirty="0">
                <a:solidFill>
                  <a:srgbClr val="002060"/>
                </a:solidFill>
                <a:latin typeface="Calibri" panose="020F0502020204030204"/>
                <a:ea typeface="+mn-ea"/>
                <a:cs typeface="+mn-cs"/>
              </a:rPr>
              <a:t>적용 사례</a:t>
            </a:r>
          </a:p>
        </p:txBody>
      </p:sp>
      <p:pic>
        <p:nvPicPr>
          <p:cNvPr id="5" name="object 2">
            <a:extLst>
              <a:ext uri="{FF2B5EF4-FFF2-40B4-BE49-F238E27FC236}">
                <a16:creationId xmlns:a16="http://schemas.microsoft.com/office/drawing/2014/main" id="{95821950-4B22-2CFA-C5DE-7603F05FFCF9}"/>
              </a:ext>
            </a:extLst>
          </p:cNvPr>
          <p:cNvPicPr/>
          <p:nvPr/>
        </p:nvPicPr>
        <p:blipFill rotWithShape="1">
          <a:blip r:embed="rId3" cstate="print"/>
          <a:srcRect l="1206" t="572" r="609" b="627"/>
          <a:stretch/>
        </p:blipFill>
        <p:spPr>
          <a:xfrm>
            <a:off x="899160" y="863600"/>
            <a:ext cx="10393680" cy="5276330"/>
          </a:xfrm>
          <a:prstGeom prst="rect">
            <a:avLst/>
          </a:prstGeom>
        </p:spPr>
      </p:pic>
    </p:spTree>
    <p:extLst>
      <p:ext uri="{BB962C8B-B14F-4D97-AF65-F5344CB8AC3E}">
        <p14:creationId xmlns:p14="http://schemas.microsoft.com/office/powerpoint/2010/main" val="3196036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descr="텍스트이(가) 표시된 사진&#10;&#10;자동 생성된 설명">
            <a:extLst>
              <a:ext uri="{FF2B5EF4-FFF2-40B4-BE49-F238E27FC236}">
                <a16:creationId xmlns:a16="http://schemas.microsoft.com/office/drawing/2014/main" id="{49FA4ADE-E5C0-1EEA-073A-F4534460C6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39930"/>
            <a:ext cx="2524123" cy="829982"/>
          </a:xfrm>
          <a:prstGeom prst="rect">
            <a:avLst/>
          </a:prstGeom>
        </p:spPr>
      </p:pic>
      <p:sp>
        <p:nvSpPr>
          <p:cNvPr id="4" name="제목 3">
            <a:extLst>
              <a:ext uri="{FF2B5EF4-FFF2-40B4-BE49-F238E27FC236}">
                <a16:creationId xmlns:a16="http://schemas.microsoft.com/office/drawing/2014/main" id="{01B64B24-6424-7F05-0022-5E45A0E2A923}"/>
              </a:ext>
            </a:extLst>
          </p:cNvPr>
          <p:cNvSpPr txBox="1">
            <a:spLocks/>
          </p:cNvSpPr>
          <p:nvPr/>
        </p:nvSpPr>
        <p:spPr>
          <a:xfrm>
            <a:off x="302803" y="102585"/>
            <a:ext cx="7461238" cy="512762"/>
          </a:xfrm>
          <a:prstGeom prst="rect">
            <a:avLst/>
          </a:prstGeom>
        </p:spPr>
        <p:txBody>
          <a:bodyPr vert="horz" lIns="91440" tIns="45720" rIns="91440" bIns="45720" rtlCol="0" anchor="b">
            <a:no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algn="l"/>
            <a:r>
              <a:rPr lang="en-US" altLang="ko-KR" sz="2400" b="1" dirty="0">
                <a:solidFill>
                  <a:srgbClr val="002060"/>
                </a:solidFill>
                <a:latin typeface="Calibri" panose="020F0502020204030204"/>
                <a:ea typeface="+mn-ea"/>
                <a:cs typeface="+mn-cs"/>
              </a:rPr>
              <a:t>7. </a:t>
            </a:r>
            <a:r>
              <a:rPr lang="ko-KR" altLang="en-US" sz="2400" b="1" dirty="0">
                <a:solidFill>
                  <a:srgbClr val="002060"/>
                </a:solidFill>
                <a:latin typeface="Calibri" panose="020F0502020204030204"/>
                <a:ea typeface="+mn-ea"/>
                <a:cs typeface="+mn-cs"/>
              </a:rPr>
              <a:t>적용 사례</a:t>
            </a:r>
          </a:p>
        </p:txBody>
      </p:sp>
      <p:pic>
        <p:nvPicPr>
          <p:cNvPr id="2" name="object 2">
            <a:extLst>
              <a:ext uri="{FF2B5EF4-FFF2-40B4-BE49-F238E27FC236}">
                <a16:creationId xmlns:a16="http://schemas.microsoft.com/office/drawing/2014/main" id="{AC742125-008F-8DD5-8ACA-C84E4CBDC083}"/>
              </a:ext>
            </a:extLst>
          </p:cNvPr>
          <p:cNvPicPr/>
          <p:nvPr/>
        </p:nvPicPr>
        <p:blipFill>
          <a:blip r:embed="rId3" cstate="print"/>
          <a:stretch>
            <a:fillRect/>
          </a:stretch>
        </p:blipFill>
        <p:spPr>
          <a:xfrm>
            <a:off x="6796668" y="1062271"/>
            <a:ext cx="4049267" cy="2218943"/>
          </a:xfrm>
          <a:prstGeom prst="rect">
            <a:avLst/>
          </a:prstGeom>
        </p:spPr>
      </p:pic>
      <p:pic>
        <p:nvPicPr>
          <p:cNvPr id="6" name="object 3">
            <a:extLst>
              <a:ext uri="{FF2B5EF4-FFF2-40B4-BE49-F238E27FC236}">
                <a16:creationId xmlns:a16="http://schemas.microsoft.com/office/drawing/2014/main" id="{8870A768-3045-0BE8-65C8-83E6D76DEA29}"/>
              </a:ext>
            </a:extLst>
          </p:cNvPr>
          <p:cNvPicPr/>
          <p:nvPr/>
        </p:nvPicPr>
        <p:blipFill>
          <a:blip r:embed="rId4" cstate="print"/>
          <a:stretch>
            <a:fillRect/>
          </a:stretch>
        </p:blipFill>
        <p:spPr>
          <a:xfrm>
            <a:off x="1262061" y="1032245"/>
            <a:ext cx="4049267" cy="2221992"/>
          </a:xfrm>
          <a:prstGeom prst="rect">
            <a:avLst/>
          </a:prstGeom>
        </p:spPr>
      </p:pic>
      <p:graphicFrame>
        <p:nvGraphicFramePr>
          <p:cNvPr id="7" name="object 4">
            <a:extLst>
              <a:ext uri="{FF2B5EF4-FFF2-40B4-BE49-F238E27FC236}">
                <a16:creationId xmlns:a16="http://schemas.microsoft.com/office/drawing/2014/main" id="{04E9B1C6-F2A5-3BB3-31AA-50127443218C}"/>
              </a:ext>
            </a:extLst>
          </p:cNvPr>
          <p:cNvGraphicFramePr>
            <a:graphicFrameLocks noGrp="1"/>
          </p:cNvGraphicFramePr>
          <p:nvPr>
            <p:extLst>
              <p:ext uri="{D42A27DB-BD31-4B8C-83A1-F6EECF244321}">
                <p14:modId xmlns:p14="http://schemas.microsoft.com/office/powerpoint/2010/main" val="3494921983"/>
              </p:ext>
            </p:extLst>
          </p:nvPr>
        </p:nvGraphicFramePr>
        <p:xfrm>
          <a:off x="1641239" y="4430983"/>
          <a:ext cx="3239770" cy="1043940"/>
        </p:xfrm>
        <a:graphic>
          <a:graphicData uri="http://schemas.openxmlformats.org/drawingml/2006/table">
            <a:tbl>
              <a:tblPr firstRow="1" bandRow="1">
                <a:tableStyleId>{2D5ABB26-0587-4C30-8999-92F81FD0307C}</a:tableStyleId>
              </a:tblPr>
              <a:tblGrid>
                <a:gridCol w="3239770">
                  <a:extLst>
                    <a:ext uri="{9D8B030D-6E8A-4147-A177-3AD203B41FA5}">
                      <a16:colId xmlns:a16="http://schemas.microsoft.com/office/drawing/2014/main" val="20000"/>
                    </a:ext>
                  </a:extLst>
                </a:gridCol>
              </a:tblGrid>
              <a:tr h="521970">
                <a:tc>
                  <a:txBody>
                    <a:bodyPr/>
                    <a:lstStyle/>
                    <a:p>
                      <a:pPr marL="1270" algn="ctr">
                        <a:lnSpc>
                          <a:spcPct val="100000"/>
                        </a:lnSpc>
                        <a:spcBef>
                          <a:spcPts val="160"/>
                        </a:spcBef>
                      </a:pPr>
                      <a:r>
                        <a:rPr sz="1800" b="1" dirty="0">
                          <a:latin typeface="맑은 고딕"/>
                          <a:cs typeface="맑은 고딕"/>
                        </a:rPr>
                        <a:t>부천</a:t>
                      </a:r>
                      <a:r>
                        <a:rPr sz="1800" b="1" spc="-50" dirty="0">
                          <a:latin typeface="맑은 고딕"/>
                          <a:cs typeface="맑은 고딕"/>
                        </a:rPr>
                        <a:t> </a:t>
                      </a:r>
                      <a:r>
                        <a:rPr sz="1800" b="1" dirty="0">
                          <a:latin typeface="맑은 고딕"/>
                          <a:cs typeface="맑은 고딕"/>
                        </a:rPr>
                        <a:t>테크노</a:t>
                      </a:r>
                      <a:r>
                        <a:rPr sz="1800" b="1" spc="-50" dirty="0">
                          <a:latin typeface="맑은 고딕"/>
                          <a:cs typeface="맑은 고딕"/>
                        </a:rPr>
                        <a:t> </a:t>
                      </a:r>
                      <a:r>
                        <a:rPr sz="1800" b="1" dirty="0">
                          <a:latin typeface="맑은 고딕"/>
                          <a:cs typeface="맑은 고딕"/>
                        </a:rPr>
                        <a:t>파크</a:t>
                      </a:r>
                      <a:endParaRPr sz="1800" dirty="0">
                        <a:latin typeface="맑은 고딕"/>
                        <a:cs typeface="맑은 고딕"/>
                      </a:endParaRPr>
                    </a:p>
                  </a:txBody>
                  <a:tcPr marL="0" marR="0" marT="20320" marB="0"/>
                </a:tc>
                <a:extLst>
                  <a:ext uri="{0D108BD9-81ED-4DB2-BD59-A6C34878D82A}">
                    <a16:rowId xmlns:a16="http://schemas.microsoft.com/office/drawing/2014/main" val="10000"/>
                  </a:ext>
                </a:extLst>
              </a:tr>
              <a:tr h="521970">
                <a:tc>
                  <a:txBody>
                    <a:bodyPr/>
                    <a:lstStyle/>
                    <a:p>
                      <a:pPr algn="ctr">
                        <a:lnSpc>
                          <a:spcPts val="2135"/>
                        </a:lnSpc>
                        <a:spcBef>
                          <a:spcPts val="1880"/>
                        </a:spcBef>
                      </a:pPr>
                      <a:r>
                        <a:rPr sz="1800" b="1" dirty="0">
                          <a:latin typeface="맑은 고딕"/>
                          <a:cs typeface="맑은 고딕"/>
                        </a:rPr>
                        <a:t>부천</a:t>
                      </a:r>
                      <a:r>
                        <a:rPr sz="1800" b="1" spc="-30" dirty="0">
                          <a:latin typeface="맑은 고딕"/>
                          <a:cs typeface="맑은 고딕"/>
                        </a:rPr>
                        <a:t> </a:t>
                      </a:r>
                      <a:r>
                        <a:rPr sz="1800" b="1" dirty="0">
                          <a:latin typeface="맑은 고딕"/>
                          <a:cs typeface="맑은 고딕"/>
                        </a:rPr>
                        <a:t>공단내</a:t>
                      </a:r>
                      <a:r>
                        <a:rPr sz="1800" b="1" spc="-20" dirty="0">
                          <a:latin typeface="맑은 고딕"/>
                          <a:cs typeface="맑은 고딕"/>
                        </a:rPr>
                        <a:t> </a:t>
                      </a:r>
                      <a:r>
                        <a:rPr sz="1800" b="1" dirty="0">
                          <a:latin typeface="맑은 고딕"/>
                          <a:cs typeface="맑은 고딕"/>
                        </a:rPr>
                        <a:t>근로자</a:t>
                      </a:r>
                      <a:r>
                        <a:rPr sz="1800" b="1" spc="-25" dirty="0">
                          <a:latin typeface="맑은 고딕"/>
                          <a:cs typeface="맑은 고딕"/>
                        </a:rPr>
                        <a:t> </a:t>
                      </a:r>
                      <a:r>
                        <a:rPr sz="1800" b="1" dirty="0">
                          <a:latin typeface="맑은 고딕"/>
                          <a:cs typeface="맑은 고딕"/>
                        </a:rPr>
                        <a:t>건강관리</a:t>
                      </a:r>
                      <a:endParaRPr sz="1800" dirty="0">
                        <a:latin typeface="맑은 고딕"/>
                        <a:cs typeface="맑은 고딕"/>
                      </a:endParaRPr>
                    </a:p>
                  </a:txBody>
                  <a:tcPr marL="0" marR="0" marT="238760" marB="0"/>
                </a:tc>
                <a:extLst>
                  <a:ext uri="{0D108BD9-81ED-4DB2-BD59-A6C34878D82A}">
                    <a16:rowId xmlns:a16="http://schemas.microsoft.com/office/drawing/2014/main" val="10001"/>
                  </a:ext>
                </a:extLst>
              </a:tr>
            </a:tbl>
          </a:graphicData>
        </a:graphic>
      </p:graphicFrame>
      <p:graphicFrame>
        <p:nvGraphicFramePr>
          <p:cNvPr id="8" name="object 5">
            <a:extLst>
              <a:ext uri="{FF2B5EF4-FFF2-40B4-BE49-F238E27FC236}">
                <a16:creationId xmlns:a16="http://schemas.microsoft.com/office/drawing/2014/main" id="{C0898150-BEE8-1E8D-15AE-2C7BCBC1F618}"/>
              </a:ext>
            </a:extLst>
          </p:cNvPr>
          <p:cNvGraphicFramePr>
            <a:graphicFrameLocks noGrp="1"/>
          </p:cNvGraphicFramePr>
          <p:nvPr>
            <p:extLst>
              <p:ext uri="{D42A27DB-BD31-4B8C-83A1-F6EECF244321}">
                <p14:modId xmlns:p14="http://schemas.microsoft.com/office/powerpoint/2010/main" val="2037116703"/>
              </p:ext>
            </p:extLst>
          </p:nvPr>
        </p:nvGraphicFramePr>
        <p:xfrm>
          <a:off x="6901248" y="4429713"/>
          <a:ext cx="4008120" cy="1045210"/>
        </p:xfrm>
        <a:graphic>
          <a:graphicData uri="http://schemas.openxmlformats.org/drawingml/2006/table">
            <a:tbl>
              <a:tblPr firstRow="1" bandRow="1">
                <a:tableStyleId>{2D5ABB26-0587-4C30-8999-92F81FD0307C}</a:tableStyleId>
              </a:tblPr>
              <a:tblGrid>
                <a:gridCol w="4008120">
                  <a:extLst>
                    <a:ext uri="{9D8B030D-6E8A-4147-A177-3AD203B41FA5}">
                      <a16:colId xmlns:a16="http://schemas.microsoft.com/office/drawing/2014/main" val="20000"/>
                    </a:ext>
                  </a:extLst>
                </a:gridCol>
              </a:tblGrid>
              <a:tr h="522605">
                <a:tc>
                  <a:txBody>
                    <a:bodyPr/>
                    <a:lstStyle/>
                    <a:p>
                      <a:pPr marL="1270" algn="ctr">
                        <a:lnSpc>
                          <a:spcPct val="100000"/>
                        </a:lnSpc>
                        <a:spcBef>
                          <a:spcPts val="160"/>
                        </a:spcBef>
                      </a:pPr>
                      <a:r>
                        <a:rPr sz="1800" b="1" dirty="0">
                          <a:latin typeface="맑은 고딕"/>
                          <a:cs typeface="맑은 고딕"/>
                        </a:rPr>
                        <a:t>김포</a:t>
                      </a:r>
                      <a:r>
                        <a:rPr sz="1800" b="1" spc="-35" dirty="0">
                          <a:latin typeface="맑은 고딕"/>
                          <a:cs typeface="맑은 고딕"/>
                        </a:rPr>
                        <a:t> </a:t>
                      </a:r>
                      <a:r>
                        <a:rPr sz="1800" b="1" dirty="0">
                          <a:latin typeface="맑은 고딕"/>
                          <a:cs typeface="맑은 고딕"/>
                        </a:rPr>
                        <a:t>양촌</a:t>
                      </a:r>
                      <a:r>
                        <a:rPr sz="1800" b="1" spc="-35" dirty="0">
                          <a:latin typeface="맑은 고딕"/>
                          <a:cs typeface="맑은 고딕"/>
                        </a:rPr>
                        <a:t> </a:t>
                      </a:r>
                      <a:r>
                        <a:rPr sz="1800" b="1" dirty="0">
                          <a:latin typeface="맑은 고딕"/>
                          <a:cs typeface="맑은 고딕"/>
                        </a:rPr>
                        <a:t>분소</a:t>
                      </a:r>
                      <a:endParaRPr sz="1800" dirty="0">
                        <a:latin typeface="맑은 고딕"/>
                        <a:cs typeface="맑은 고딕"/>
                      </a:endParaRPr>
                    </a:p>
                  </a:txBody>
                  <a:tcPr marL="0" marR="0" marT="20320" marB="0"/>
                </a:tc>
                <a:extLst>
                  <a:ext uri="{0D108BD9-81ED-4DB2-BD59-A6C34878D82A}">
                    <a16:rowId xmlns:a16="http://schemas.microsoft.com/office/drawing/2014/main" val="10000"/>
                  </a:ext>
                </a:extLst>
              </a:tr>
              <a:tr h="522605">
                <a:tc>
                  <a:txBody>
                    <a:bodyPr/>
                    <a:lstStyle/>
                    <a:p>
                      <a:pPr algn="ctr">
                        <a:lnSpc>
                          <a:spcPts val="2135"/>
                        </a:lnSpc>
                        <a:spcBef>
                          <a:spcPts val="1880"/>
                        </a:spcBef>
                      </a:pPr>
                      <a:r>
                        <a:rPr sz="1800" b="1" dirty="0">
                          <a:latin typeface="맑은 고딕"/>
                          <a:cs typeface="맑은 고딕"/>
                        </a:rPr>
                        <a:t>김포지역</a:t>
                      </a:r>
                      <a:r>
                        <a:rPr sz="1800" b="1" spc="-25" dirty="0">
                          <a:latin typeface="맑은 고딕"/>
                          <a:cs typeface="맑은 고딕"/>
                        </a:rPr>
                        <a:t> </a:t>
                      </a:r>
                      <a:r>
                        <a:rPr sz="1800" b="1" dirty="0">
                          <a:latin typeface="맑은 고딕"/>
                          <a:cs typeface="맑은 고딕"/>
                        </a:rPr>
                        <a:t>주물</a:t>
                      </a:r>
                      <a:r>
                        <a:rPr sz="1800" b="1" spc="-20" dirty="0">
                          <a:latin typeface="맑은 고딕"/>
                          <a:cs typeface="맑은 고딕"/>
                        </a:rPr>
                        <a:t> </a:t>
                      </a:r>
                      <a:r>
                        <a:rPr sz="1800" b="1" dirty="0">
                          <a:latin typeface="맑은 고딕"/>
                          <a:cs typeface="맑은 고딕"/>
                        </a:rPr>
                        <a:t>공단</a:t>
                      </a:r>
                      <a:r>
                        <a:rPr sz="1800" b="1" spc="-20" dirty="0">
                          <a:latin typeface="맑은 고딕"/>
                          <a:cs typeface="맑은 고딕"/>
                        </a:rPr>
                        <a:t> </a:t>
                      </a:r>
                      <a:r>
                        <a:rPr sz="1800" b="1" dirty="0">
                          <a:latin typeface="맑은 고딕"/>
                          <a:cs typeface="맑은 고딕"/>
                        </a:rPr>
                        <a:t>근로자</a:t>
                      </a:r>
                      <a:r>
                        <a:rPr sz="1800" b="1" spc="-5" dirty="0">
                          <a:latin typeface="맑은 고딕"/>
                          <a:cs typeface="맑은 고딕"/>
                        </a:rPr>
                        <a:t> </a:t>
                      </a:r>
                      <a:r>
                        <a:rPr sz="1800" b="1" dirty="0">
                          <a:latin typeface="맑은 고딕"/>
                          <a:cs typeface="맑은 고딕"/>
                        </a:rPr>
                        <a:t>건강관리</a:t>
                      </a:r>
                      <a:endParaRPr sz="1800" dirty="0">
                        <a:latin typeface="맑은 고딕"/>
                        <a:cs typeface="맑은 고딕"/>
                      </a:endParaRPr>
                    </a:p>
                  </a:txBody>
                  <a:tcPr marL="0" marR="0" marT="238760" marB="0"/>
                </a:tc>
                <a:extLst>
                  <a:ext uri="{0D108BD9-81ED-4DB2-BD59-A6C34878D82A}">
                    <a16:rowId xmlns:a16="http://schemas.microsoft.com/office/drawing/2014/main" val="10001"/>
                  </a:ext>
                </a:extLst>
              </a:tr>
            </a:tbl>
          </a:graphicData>
        </a:graphic>
      </p:graphicFrame>
      <p:pic>
        <p:nvPicPr>
          <p:cNvPr id="9" name="object 6">
            <a:extLst>
              <a:ext uri="{FF2B5EF4-FFF2-40B4-BE49-F238E27FC236}">
                <a16:creationId xmlns:a16="http://schemas.microsoft.com/office/drawing/2014/main" id="{88EA569F-9244-711C-2567-AC9C2391B640}"/>
              </a:ext>
            </a:extLst>
          </p:cNvPr>
          <p:cNvPicPr/>
          <p:nvPr/>
        </p:nvPicPr>
        <p:blipFill>
          <a:blip r:embed="rId5" cstate="print"/>
          <a:stretch>
            <a:fillRect/>
          </a:stretch>
        </p:blipFill>
        <p:spPr>
          <a:xfrm>
            <a:off x="1687060" y="3429000"/>
            <a:ext cx="3199267" cy="619473"/>
          </a:xfrm>
          <a:prstGeom prst="rect">
            <a:avLst/>
          </a:prstGeom>
        </p:spPr>
      </p:pic>
      <p:pic>
        <p:nvPicPr>
          <p:cNvPr id="10" name="object 7">
            <a:extLst>
              <a:ext uri="{FF2B5EF4-FFF2-40B4-BE49-F238E27FC236}">
                <a16:creationId xmlns:a16="http://schemas.microsoft.com/office/drawing/2014/main" id="{030BF6C3-2E63-9E65-5ADF-B5C37838E9A5}"/>
              </a:ext>
            </a:extLst>
          </p:cNvPr>
          <p:cNvPicPr/>
          <p:nvPr/>
        </p:nvPicPr>
        <p:blipFill>
          <a:blip r:embed="rId5" cstate="print"/>
          <a:stretch>
            <a:fillRect/>
          </a:stretch>
        </p:blipFill>
        <p:spPr>
          <a:xfrm>
            <a:off x="7305675" y="3418401"/>
            <a:ext cx="3199267" cy="619473"/>
          </a:xfrm>
          <a:prstGeom prst="rect">
            <a:avLst/>
          </a:prstGeom>
        </p:spPr>
      </p:pic>
    </p:spTree>
    <p:extLst>
      <p:ext uri="{BB962C8B-B14F-4D97-AF65-F5344CB8AC3E}">
        <p14:creationId xmlns:p14="http://schemas.microsoft.com/office/powerpoint/2010/main" val="4102367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9313C293-DDE2-8385-7ECC-F5AEE8F1E584}"/>
              </a:ext>
            </a:extLst>
          </p:cNvPr>
          <p:cNvSpPr/>
          <p:nvPr/>
        </p:nvSpPr>
        <p:spPr>
          <a:xfrm>
            <a:off x="0" y="243840"/>
            <a:ext cx="12192000" cy="6085840"/>
          </a:xfrm>
          <a:prstGeom prst="rect">
            <a:avLst/>
          </a:prstGeom>
          <a:solidFill>
            <a:srgbClr val="EAF2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a:extLst>
              <a:ext uri="{FF2B5EF4-FFF2-40B4-BE49-F238E27FC236}">
                <a16:creationId xmlns:a16="http://schemas.microsoft.com/office/drawing/2014/main" id="{C2859C10-1FA4-E1BB-3EFE-89800A4EFAD0}"/>
              </a:ext>
            </a:extLst>
          </p:cNvPr>
          <p:cNvSpPr txBox="1"/>
          <p:nvPr/>
        </p:nvSpPr>
        <p:spPr>
          <a:xfrm>
            <a:off x="4187782" y="2045383"/>
            <a:ext cx="3816424" cy="1938992"/>
          </a:xfrm>
          <a:prstGeom prst="rect">
            <a:avLst/>
          </a:prstGeom>
          <a:noFill/>
        </p:spPr>
        <p:txBody>
          <a:bodyPr wrap="square" rtlCol="0">
            <a:spAutoFit/>
          </a:bodyPr>
          <a:lstStyle/>
          <a:p>
            <a:pPr algn="ctr"/>
            <a:r>
              <a:rPr lang="en-US" altLang="ko-KR" sz="6000" b="1" dirty="0">
                <a:solidFill>
                  <a:schemeClr val="bg2">
                    <a:lumMod val="25000"/>
                  </a:schemeClr>
                </a:solidFill>
                <a:latin typeface="+mj-lt"/>
                <a:ea typeface="청소년서체" panose="02020603020101020101" pitchFamily="18" charset="-127"/>
              </a:rPr>
              <a:t>THANK</a:t>
            </a:r>
          </a:p>
          <a:p>
            <a:pPr algn="ctr"/>
            <a:r>
              <a:rPr lang="en-US" altLang="ko-KR" sz="6000" b="1" dirty="0">
                <a:solidFill>
                  <a:schemeClr val="bg2">
                    <a:lumMod val="25000"/>
                  </a:schemeClr>
                </a:solidFill>
                <a:latin typeface="+mj-lt"/>
                <a:ea typeface="청소년서체" panose="02020603020101020101" pitchFamily="18" charset="-127"/>
              </a:rPr>
              <a:t>YOU</a:t>
            </a:r>
            <a:endParaRPr lang="ko-KR" altLang="en-US" sz="6000" b="1" dirty="0">
              <a:solidFill>
                <a:schemeClr val="bg2">
                  <a:lumMod val="25000"/>
                </a:schemeClr>
              </a:solidFill>
              <a:latin typeface="+mj-lt"/>
              <a:ea typeface="청소년서체" panose="02020603020101020101" pitchFamily="18" charset="-127"/>
            </a:endParaRPr>
          </a:p>
        </p:txBody>
      </p:sp>
      <p:sp>
        <p:nvSpPr>
          <p:cNvPr id="3" name="직사각형 2">
            <a:extLst>
              <a:ext uri="{FF2B5EF4-FFF2-40B4-BE49-F238E27FC236}">
                <a16:creationId xmlns:a16="http://schemas.microsoft.com/office/drawing/2014/main" id="{C51DC5C2-6146-D5D2-5DB0-852A6ABF6443}"/>
              </a:ext>
            </a:extLst>
          </p:cNvPr>
          <p:cNvSpPr/>
          <p:nvPr/>
        </p:nvSpPr>
        <p:spPr>
          <a:xfrm>
            <a:off x="0" y="6258560"/>
            <a:ext cx="3901440" cy="599440"/>
          </a:xfrm>
          <a:prstGeom prst="rect">
            <a:avLst/>
          </a:prstGeom>
          <a:solidFill>
            <a:srgbClr val="EAF2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4" name="그림 3" descr="텍스트이(가) 표시된 사진&#10;&#10;자동 생성된 설명">
            <a:extLst>
              <a:ext uri="{FF2B5EF4-FFF2-40B4-BE49-F238E27FC236}">
                <a16:creationId xmlns:a16="http://schemas.microsoft.com/office/drawing/2014/main" id="{BEDF41A1-073E-4E5D-ACB6-4CCF22CB959A}"/>
              </a:ext>
            </a:extLst>
          </p:cNvPr>
          <p:cNvPicPr>
            <a:picLocks noChangeAspect="1"/>
          </p:cNvPicPr>
          <p:nvPr/>
        </p:nvPicPr>
        <p:blipFill rotWithShape="1">
          <a:blip r:embed="rId2">
            <a:extLst>
              <a:ext uri="{28A0092B-C50C-407E-A947-70E740481C1C}">
                <a14:useLocalDpi xmlns:a14="http://schemas.microsoft.com/office/drawing/2010/main" val="0"/>
              </a:ext>
            </a:extLst>
          </a:blip>
          <a:srcRect l="7577" t="23372" r="7128" b="22316"/>
          <a:stretch/>
        </p:blipFill>
        <p:spPr>
          <a:xfrm>
            <a:off x="4029264" y="4149307"/>
            <a:ext cx="4133461" cy="865466"/>
          </a:xfrm>
          <a:prstGeom prst="rect">
            <a:avLst/>
          </a:prstGeom>
        </p:spPr>
      </p:pic>
      <p:sp>
        <p:nvSpPr>
          <p:cNvPr id="5" name="TextBox 4">
            <a:extLst>
              <a:ext uri="{FF2B5EF4-FFF2-40B4-BE49-F238E27FC236}">
                <a16:creationId xmlns:a16="http://schemas.microsoft.com/office/drawing/2014/main" id="{FA64D55A-A063-8241-AD4D-2E17E6BD3788}"/>
              </a:ext>
            </a:extLst>
          </p:cNvPr>
          <p:cNvSpPr txBox="1"/>
          <p:nvPr/>
        </p:nvSpPr>
        <p:spPr>
          <a:xfrm>
            <a:off x="4281190" y="5302894"/>
            <a:ext cx="3629608" cy="369332"/>
          </a:xfrm>
          <a:prstGeom prst="rect">
            <a:avLst/>
          </a:prstGeom>
          <a:noFill/>
        </p:spPr>
        <p:txBody>
          <a:bodyPr wrap="square" rtlCol="0">
            <a:spAutoFit/>
          </a:bodyPr>
          <a:lstStyle/>
          <a:p>
            <a:pPr algn="ctr"/>
            <a:r>
              <a:rPr lang="en-US" altLang="ko-KR" b="1" dirty="0"/>
              <a:t>www.with3s.com </a:t>
            </a:r>
            <a:endParaRPr lang="ko-KR" altLang="en-US" b="1" dirty="0"/>
          </a:p>
        </p:txBody>
      </p:sp>
      <p:sp>
        <p:nvSpPr>
          <p:cNvPr id="6" name="타원 5">
            <a:extLst>
              <a:ext uri="{FF2B5EF4-FFF2-40B4-BE49-F238E27FC236}">
                <a16:creationId xmlns:a16="http://schemas.microsoft.com/office/drawing/2014/main" id="{BA209487-DF7A-A0EC-EEA0-554C3D17F13C}"/>
              </a:ext>
            </a:extLst>
          </p:cNvPr>
          <p:cNvSpPr/>
          <p:nvPr/>
        </p:nvSpPr>
        <p:spPr>
          <a:xfrm>
            <a:off x="3177845" y="573704"/>
            <a:ext cx="5836298" cy="5836298"/>
          </a:xfrm>
          <a:prstGeom prst="ellipse">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45846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3299D4C6-869B-B3C3-E83E-5580BE0C915B}"/>
              </a:ext>
            </a:extLst>
          </p:cNvPr>
          <p:cNvSpPr/>
          <p:nvPr/>
        </p:nvSpPr>
        <p:spPr>
          <a:xfrm>
            <a:off x="-2" y="483029"/>
            <a:ext cx="12192000" cy="5625154"/>
          </a:xfrm>
          <a:prstGeom prst="rect">
            <a:avLst/>
          </a:prstGeom>
          <a:solidFill>
            <a:srgbClr val="EA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 name="TextBox 5">
            <a:extLst>
              <a:ext uri="{FF2B5EF4-FFF2-40B4-BE49-F238E27FC236}">
                <a16:creationId xmlns:a16="http://schemas.microsoft.com/office/drawing/2014/main" id="{3BF2269E-3528-306F-2B3D-6053EDCB4BE0}"/>
              </a:ext>
            </a:extLst>
          </p:cNvPr>
          <p:cNvSpPr txBox="1"/>
          <p:nvPr/>
        </p:nvSpPr>
        <p:spPr>
          <a:xfrm>
            <a:off x="275753" y="983055"/>
            <a:ext cx="1660849" cy="719168"/>
          </a:xfrm>
          <a:prstGeom prst="rect">
            <a:avLst/>
          </a:prstGeom>
        </p:spPr>
        <p:txBody>
          <a:bodyPr vert="horz" lIns="91440" tIns="45720" rIns="91440" bIns="45720" rtlCol="0" anchor="t">
            <a:normAutofit/>
          </a:bodyPr>
          <a:lstStyle/>
          <a:p>
            <a:pPr defTabSz="914400">
              <a:lnSpc>
                <a:spcPct val="90000"/>
              </a:lnSpc>
              <a:spcBef>
                <a:spcPct val="0"/>
              </a:spcBef>
              <a:spcAft>
                <a:spcPts val="600"/>
              </a:spcAft>
              <a:defRPr/>
            </a:pPr>
            <a:r>
              <a:rPr lang="ko-KR" altLang="en-US" sz="4000" b="1" dirty="0">
                <a:solidFill>
                  <a:srgbClr val="002060"/>
                </a:solidFill>
                <a:latin typeface="맑은 고딕" panose="020B0503020000020004" pitchFamily="50" charset="-127"/>
                <a:ea typeface="맑은 고딕" panose="020B0503020000020004" pitchFamily="50" charset="-127"/>
                <a:cs typeface="+mj-cs"/>
              </a:rPr>
              <a:t>목차</a:t>
            </a:r>
            <a:endParaRPr lang="en-US" altLang="ko-KR" sz="4000" b="1" dirty="0">
              <a:solidFill>
                <a:srgbClr val="002060"/>
              </a:solidFill>
              <a:latin typeface="맑은 고딕" panose="020B0503020000020004" pitchFamily="50" charset="-127"/>
              <a:ea typeface="맑은 고딕" panose="020B0503020000020004" pitchFamily="50" charset="-127"/>
              <a:cs typeface="+mj-cs"/>
            </a:endParaRPr>
          </a:p>
        </p:txBody>
      </p:sp>
      <p:sp>
        <p:nvSpPr>
          <p:cNvPr id="7" name="직사각형 6">
            <a:extLst>
              <a:ext uri="{FF2B5EF4-FFF2-40B4-BE49-F238E27FC236}">
                <a16:creationId xmlns:a16="http://schemas.microsoft.com/office/drawing/2014/main" id="{4FF7500A-418C-8F10-8A3B-13B9D8F4F001}"/>
              </a:ext>
            </a:extLst>
          </p:cNvPr>
          <p:cNvSpPr/>
          <p:nvPr/>
        </p:nvSpPr>
        <p:spPr>
          <a:xfrm>
            <a:off x="0" y="1582119"/>
            <a:ext cx="1660849" cy="10856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 name="TextBox 8">
            <a:extLst>
              <a:ext uri="{FF2B5EF4-FFF2-40B4-BE49-F238E27FC236}">
                <a16:creationId xmlns:a16="http://schemas.microsoft.com/office/drawing/2014/main" id="{233A3D30-CE2F-10B4-C942-021F1488EF14}"/>
              </a:ext>
            </a:extLst>
          </p:cNvPr>
          <p:cNvSpPr txBox="1"/>
          <p:nvPr/>
        </p:nvSpPr>
        <p:spPr>
          <a:xfrm>
            <a:off x="130626" y="4051184"/>
            <a:ext cx="6806182" cy="400110"/>
          </a:xfrm>
          <a:prstGeom prst="rect">
            <a:avLst/>
          </a:prstGeom>
          <a:noFill/>
        </p:spPr>
        <p:txBody>
          <a:bodyPr wrap="square" rtlCol="0">
            <a:spAutoFit/>
          </a:bodyPr>
          <a:lstStyle/>
          <a:p>
            <a:r>
              <a:rPr lang="en-US" altLang="ko-KR" sz="2000" b="1" dirty="0">
                <a:solidFill>
                  <a:srgbClr val="002060"/>
                </a:solidFill>
                <a:latin typeface="맑은 고딕" panose="020B0503020000020004" pitchFamily="50" charset="-127"/>
                <a:ea typeface="맑은 고딕" panose="020B0503020000020004" pitchFamily="50" charset="-127"/>
              </a:rPr>
              <a:t>4. </a:t>
            </a:r>
            <a:r>
              <a:rPr lang="ko-KR" altLang="en-US" sz="2000" b="1" dirty="0">
                <a:solidFill>
                  <a:srgbClr val="002060"/>
                </a:solidFill>
                <a:latin typeface="맑은 고딕" panose="020B0503020000020004" pitchFamily="50" charset="-127"/>
                <a:ea typeface="맑은 고딕" panose="020B0503020000020004" pitchFamily="50" charset="-127"/>
              </a:rPr>
              <a:t>실증 자료 </a:t>
            </a:r>
            <a:r>
              <a:rPr lang="en-US" altLang="ko-KR" sz="2000" b="1" dirty="0">
                <a:solidFill>
                  <a:srgbClr val="002060"/>
                </a:solidFill>
                <a:latin typeface="맑은 고딕" panose="020B0503020000020004" pitchFamily="50" charset="-127"/>
                <a:ea typeface="맑은 고딕" panose="020B0503020000020004" pitchFamily="50" charset="-127"/>
              </a:rPr>
              <a:t>- </a:t>
            </a:r>
            <a:r>
              <a:rPr lang="ko-KR" altLang="en-US" sz="2000" b="1" dirty="0">
                <a:solidFill>
                  <a:srgbClr val="002060"/>
                </a:solidFill>
                <a:latin typeface="Calibri" panose="020F0502020204030204"/>
                <a:ea typeface="맑은 고딕" panose="020B0503020000020004" pitchFamily="50" charset="-127"/>
              </a:rPr>
              <a:t>인증 현황</a:t>
            </a:r>
            <a:endParaRPr lang="ko-KR" altLang="en-US" sz="2000" b="1" dirty="0">
              <a:solidFill>
                <a:srgbClr val="002060"/>
              </a:solidFill>
              <a:latin typeface="맑은 고딕" panose="020B0503020000020004" pitchFamily="50" charset="-127"/>
              <a:ea typeface="맑은 고딕" panose="020B0503020000020004" pitchFamily="50" charset="-127"/>
            </a:endParaRPr>
          </a:p>
        </p:txBody>
      </p:sp>
      <p:sp>
        <p:nvSpPr>
          <p:cNvPr id="11" name="TextBox 10">
            <a:extLst>
              <a:ext uri="{FF2B5EF4-FFF2-40B4-BE49-F238E27FC236}">
                <a16:creationId xmlns:a16="http://schemas.microsoft.com/office/drawing/2014/main" id="{B3AD3A2A-0FEA-2310-3968-6579307F142D}"/>
              </a:ext>
            </a:extLst>
          </p:cNvPr>
          <p:cNvSpPr txBox="1"/>
          <p:nvPr/>
        </p:nvSpPr>
        <p:spPr>
          <a:xfrm>
            <a:off x="130626" y="4445039"/>
            <a:ext cx="6526264" cy="400110"/>
          </a:xfrm>
          <a:prstGeom prst="rect">
            <a:avLst/>
          </a:prstGeom>
          <a:noFill/>
        </p:spPr>
        <p:txBody>
          <a:bodyPr wrap="square" rtlCol="0">
            <a:spAutoFit/>
          </a:bodyPr>
          <a:lstStyle/>
          <a:p>
            <a:r>
              <a:rPr lang="en-US" altLang="ko-KR" sz="2000" b="1" dirty="0">
                <a:solidFill>
                  <a:srgbClr val="002060"/>
                </a:solidFill>
                <a:latin typeface="맑은 고딕" panose="020B0503020000020004" pitchFamily="50" charset="-127"/>
                <a:ea typeface="맑은 고딕" panose="020B0503020000020004" pitchFamily="50" charset="-127"/>
              </a:rPr>
              <a:t>5. </a:t>
            </a:r>
            <a:r>
              <a:rPr lang="ko-KR" altLang="en-US" sz="2000" b="1" dirty="0">
                <a:solidFill>
                  <a:srgbClr val="002060"/>
                </a:solidFill>
                <a:latin typeface="Calibri" panose="020F0502020204030204"/>
              </a:rPr>
              <a:t>기대 효과</a:t>
            </a:r>
            <a:endParaRPr lang="ko-KR" altLang="en-US" sz="2000" b="1" dirty="0">
              <a:solidFill>
                <a:srgbClr val="002060"/>
              </a:solidFill>
              <a:latin typeface="맑은 고딕" panose="020B0503020000020004" pitchFamily="50" charset="-127"/>
              <a:ea typeface="맑은 고딕" panose="020B0503020000020004" pitchFamily="50" charset="-127"/>
            </a:endParaRPr>
          </a:p>
        </p:txBody>
      </p:sp>
      <p:sp>
        <p:nvSpPr>
          <p:cNvPr id="8" name="TextBox 7">
            <a:extLst>
              <a:ext uri="{FF2B5EF4-FFF2-40B4-BE49-F238E27FC236}">
                <a16:creationId xmlns:a16="http://schemas.microsoft.com/office/drawing/2014/main" id="{279C1033-8681-E7D4-A27B-56DAC6B58214}"/>
              </a:ext>
            </a:extLst>
          </p:cNvPr>
          <p:cNvSpPr txBox="1"/>
          <p:nvPr/>
        </p:nvSpPr>
        <p:spPr>
          <a:xfrm>
            <a:off x="126459" y="3670237"/>
            <a:ext cx="5863790" cy="400110"/>
          </a:xfrm>
          <a:prstGeom prst="rect">
            <a:avLst/>
          </a:prstGeom>
          <a:noFill/>
        </p:spPr>
        <p:txBody>
          <a:bodyPr wrap="square" rtlCol="0">
            <a:spAutoFit/>
          </a:bodyPr>
          <a:lstStyle/>
          <a:p>
            <a:r>
              <a:rPr lang="en-US" altLang="ko-KR" sz="2000" b="1" dirty="0">
                <a:solidFill>
                  <a:srgbClr val="002060"/>
                </a:solidFill>
                <a:latin typeface="맑은 고딕" panose="020B0503020000020004" pitchFamily="50" charset="-127"/>
                <a:ea typeface="맑은 고딕" panose="020B0503020000020004" pitchFamily="50" charset="-127"/>
              </a:rPr>
              <a:t>3.</a:t>
            </a:r>
            <a:r>
              <a:rPr lang="ko-KR" altLang="en-US" sz="2000" b="1" dirty="0">
                <a:solidFill>
                  <a:srgbClr val="002060"/>
                </a:solidFill>
                <a:latin typeface="맑은 고딕" panose="020B0503020000020004" pitchFamily="50" charset="-127"/>
                <a:ea typeface="맑은 고딕" panose="020B0503020000020004" pitchFamily="50" charset="-127"/>
              </a:rPr>
              <a:t> </a:t>
            </a:r>
            <a:r>
              <a:rPr lang="ko-KR" altLang="en-US" sz="2000" b="1" dirty="0">
                <a:solidFill>
                  <a:srgbClr val="002060"/>
                </a:solidFill>
                <a:latin typeface="Calibri" panose="020F0502020204030204"/>
              </a:rPr>
              <a:t>키오스크 솔루션</a:t>
            </a:r>
            <a:endParaRPr lang="ko-KR" altLang="en-US" sz="2000" b="1" dirty="0">
              <a:solidFill>
                <a:srgbClr val="002060"/>
              </a:solidFill>
              <a:latin typeface="맑은 고딕" panose="020B0503020000020004" pitchFamily="50" charset="-127"/>
              <a:ea typeface="맑은 고딕" panose="020B0503020000020004" pitchFamily="50" charset="-127"/>
            </a:endParaRPr>
          </a:p>
        </p:txBody>
      </p:sp>
      <p:sp>
        <p:nvSpPr>
          <p:cNvPr id="5" name="직사각형 4">
            <a:extLst>
              <a:ext uri="{FF2B5EF4-FFF2-40B4-BE49-F238E27FC236}">
                <a16:creationId xmlns:a16="http://schemas.microsoft.com/office/drawing/2014/main" id="{D25784E8-396C-9719-1962-CE4BED870A95}"/>
              </a:ext>
            </a:extLst>
          </p:cNvPr>
          <p:cNvSpPr/>
          <p:nvPr/>
        </p:nvSpPr>
        <p:spPr>
          <a:xfrm>
            <a:off x="0" y="6224016"/>
            <a:ext cx="12192000" cy="631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5" name="그림 14" descr="텍스트이(가) 표시된 사진&#10;&#10;자동 생성된 설명">
            <a:extLst>
              <a:ext uri="{FF2B5EF4-FFF2-40B4-BE49-F238E27FC236}">
                <a16:creationId xmlns:a16="http://schemas.microsoft.com/office/drawing/2014/main" id="{61C7F884-ED47-190F-8B31-B0A4272691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6139930"/>
            <a:ext cx="2524123" cy="829982"/>
          </a:xfrm>
          <a:prstGeom prst="rect">
            <a:avLst/>
          </a:prstGeom>
        </p:spPr>
      </p:pic>
      <p:sp>
        <p:nvSpPr>
          <p:cNvPr id="17" name="TextBox 16">
            <a:extLst>
              <a:ext uri="{FF2B5EF4-FFF2-40B4-BE49-F238E27FC236}">
                <a16:creationId xmlns:a16="http://schemas.microsoft.com/office/drawing/2014/main" id="{9228A906-DDC7-4314-48F1-A144E3ABC5F5}"/>
              </a:ext>
            </a:extLst>
          </p:cNvPr>
          <p:cNvSpPr txBox="1"/>
          <p:nvPr/>
        </p:nvSpPr>
        <p:spPr>
          <a:xfrm>
            <a:off x="130629" y="3248683"/>
            <a:ext cx="6652726" cy="400110"/>
          </a:xfrm>
          <a:prstGeom prst="rect">
            <a:avLst/>
          </a:prstGeom>
          <a:noFill/>
        </p:spPr>
        <p:txBody>
          <a:bodyPr wrap="square" rtlCol="0">
            <a:spAutoFit/>
          </a:bodyPr>
          <a:lstStyle/>
          <a:p>
            <a:r>
              <a:rPr lang="en-US" altLang="ko-KR" sz="2000" b="1" dirty="0">
                <a:solidFill>
                  <a:srgbClr val="002060"/>
                </a:solidFill>
                <a:latin typeface="맑은 고딕" panose="020B0503020000020004" pitchFamily="50" charset="-127"/>
                <a:ea typeface="맑은 고딕" panose="020B0503020000020004" pitchFamily="50" charset="-127"/>
              </a:rPr>
              <a:t>2. </a:t>
            </a:r>
            <a:r>
              <a:rPr lang="en-US" altLang="ko-KR" sz="2000" b="1" dirty="0">
                <a:solidFill>
                  <a:srgbClr val="002060"/>
                </a:solidFill>
                <a:latin typeface="Calibri" panose="020F0502020204030204"/>
                <a:ea typeface="맑은 고딕" panose="020B0503020000020004" pitchFamily="50" charset="-127"/>
              </a:rPr>
              <a:t>AI</a:t>
            </a:r>
            <a:r>
              <a:rPr lang="ko-KR" altLang="en-US" sz="2000" b="1" dirty="0">
                <a:solidFill>
                  <a:srgbClr val="002060"/>
                </a:solidFill>
                <a:latin typeface="Calibri" panose="020F0502020204030204"/>
                <a:ea typeface="맑은 고딕" panose="020B0503020000020004" pitchFamily="50" charset="-127"/>
              </a:rPr>
              <a:t> </a:t>
            </a:r>
            <a:r>
              <a:rPr lang="en-US" altLang="ko-KR" sz="2000" b="1" dirty="0">
                <a:solidFill>
                  <a:srgbClr val="002060"/>
                </a:solidFill>
                <a:latin typeface="Calibri" panose="020F0502020204030204"/>
                <a:ea typeface="맑은 고딕" panose="020B0503020000020004" pitchFamily="50" charset="-127"/>
              </a:rPr>
              <a:t>Camera</a:t>
            </a:r>
            <a:r>
              <a:rPr lang="ko-KR" altLang="en-US" sz="2000" b="1" dirty="0">
                <a:solidFill>
                  <a:srgbClr val="002060"/>
                </a:solidFill>
                <a:latin typeface="Calibri" panose="020F0502020204030204"/>
                <a:ea typeface="맑은 고딕" panose="020B0503020000020004" pitchFamily="50" charset="-127"/>
              </a:rPr>
              <a:t> 기술을 이용한 비접촉식 생체인식 기술</a:t>
            </a:r>
          </a:p>
        </p:txBody>
      </p:sp>
      <p:sp>
        <p:nvSpPr>
          <p:cNvPr id="19" name="TextBox 18">
            <a:extLst>
              <a:ext uri="{FF2B5EF4-FFF2-40B4-BE49-F238E27FC236}">
                <a16:creationId xmlns:a16="http://schemas.microsoft.com/office/drawing/2014/main" id="{1071094C-C528-05CE-945C-163FA07F97B5}"/>
              </a:ext>
            </a:extLst>
          </p:cNvPr>
          <p:cNvSpPr txBox="1"/>
          <p:nvPr/>
        </p:nvSpPr>
        <p:spPr>
          <a:xfrm>
            <a:off x="130628" y="2835100"/>
            <a:ext cx="6652727" cy="400110"/>
          </a:xfrm>
          <a:prstGeom prst="rect">
            <a:avLst/>
          </a:prstGeom>
          <a:noFill/>
        </p:spPr>
        <p:txBody>
          <a:bodyPr wrap="square" rtlCol="0">
            <a:spAutoFit/>
          </a:bodyPr>
          <a:lstStyle/>
          <a:p>
            <a:r>
              <a:rPr lang="en-US" altLang="ko-KR" sz="2000" b="1" dirty="0">
                <a:solidFill>
                  <a:srgbClr val="002060"/>
                </a:solidFill>
                <a:latin typeface="맑은 고딕" panose="020B0503020000020004" pitchFamily="50" charset="-127"/>
                <a:ea typeface="맑은 고딕" panose="020B0503020000020004" pitchFamily="50" charset="-127"/>
              </a:rPr>
              <a:t>1.</a:t>
            </a:r>
            <a:r>
              <a:rPr lang="ko-KR" altLang="en-US" sz="2000" b="1" dirty="0">
                <a:solidFill>
                  <a:srgbClr val="002060"/>
                </a:solidFill>
                <a:latin typeface="맑은 고딕" panose="020B0503020000020004" pitchFamily="50" charset="-127"/>
                <a:ea typeface="맑은 고딕" panose="020B0503020000020004" pitchFamily="50" charset="-127"/>
              </a:rPr>
              <a:t> 관련 </a:t>
            </a:r>
            <a:r>
              <a:rPr lang="ko-KR" altLang="en-US" sz="2000" b="1" dirty="0">
                <a:solidFill>
                  <a:srgbClr val="002060"/>
                </a:solidFill>
                <a:latin typeface="Calibri" panose="020F0502020204030204"/>
                <a:ea typeface="맑은 고딕" panose="020B0503020000020004" pitchFamily="50" charset="-127"/>
              </a:rPr>
              <a:t>법규</a:t>
            </a:r>
            <a:endParaRPr lang="ko-KR" altLang="en-US" sz="2000" b="1" dirty="0">
              <a:solidFill>
                <a:srgbClr val="002060"/>
              </a:solidFill>
              <a:latin typeface="맑은 고딕" panose="020B0503020000020004" pitchFamily="50" charset="-127"/>
              <a:ea typeface="맑은 고딕" panose="020B0503020000020004" pitchFamily="50" charset="-127"/>
            </a:endParaRPr>
          </a:p>
        </p:txBody>
      </p:sp>
      <p:sp>
        <p:nvSpPr>
          <p:cNvPr id="22" name="TextBox 21">
            <a:extLst>
              <a:ext uri="{FF2B5EF4-FFF2-40B4-BE49-F238E27FC236}">
                <a16:creationId xmlns:a16="http://schemas.microsoft.com/office/drawing/2014/main" id="{1FF594FC-5F15-1A2A-E653-C93B3616BDA9}"/>
              </a:ext>
            </a:extLst>
          </p:cNvPr>
          <p:cNvSpPr txBox="1"/>
          <p:nvPr/>
        </p:nvSpPr>
        <p:spPr>
          <a:xfrm>
            <a:off x="4917587" y="-32687"/>
            <a:ext cx="7412290" cy="2800767"/>
          </a:xfrm>
          <a:prstGeom prst="rect">
            <a:avLst/>
          </a:prstGeom>
          <a:noFill/>
          <a:ln>
            <a:noFill/>
          </a:ln>
        </p:spPr>
        <p:txBody>
          <a:bodyPr wrap="square" rtlCol="0">
            <a:spAutoFit/>
          </a:bodyPr>
          <a:lstStyle/>
          <a:p>
            <a:r>
              <a:rPr lang="en-US" altLang="ko-KR" sz="8800" b="1" dirty="0">
                <a:solidFill>
                  <a:schemeClr val="bg1">
                    <a:alpha val="70000"/>
                  </a:schemeClr>
                </a:solidFill>
              </a:rPr>
              <a:t>Smart Safety</a:t>
            </a:r>
          </a:p>
          <a:p>
            <a:r>
              <a:rPr lang="en-US" altLang="ko-KR" sz="8800" b="1" dirty="0">
                <a:solidFill>
                  <a:schemeClr val="bg1">
                    <a:alpha val="70000"/>
                  </a:schemeClr>
                </a:solidFill>
              </a:rPr>
              <a:t>   Solution</a:t>
            </a:r>
            <a:endParaRPr lang="ko-KR" altLang="en-US" sz="8800" b="1" dirty="0">
              <a:solidFill>
                <a:schemeClr val="bg1">
                  <a:alpha val="70000"/>
                </a:schemeClr>
              </a:solidFill>
            </a:endParaRPr>
          </a:p>
        </p:txBody>
      </p:sp>
      <p:sp>
        <p:nvSpPr>
          <p:cNvPr id="2" name="TextBox 1">
            <a:extLst>
              <a:ext uri="{FF2B5EF4-FFF2-40B4-BE49-F238E27FC236}">
                <a16:creationId xmlns:a16="http://schemas.microsoft.com/office/drawing/2014/main" id="{8840A404-CCC8-F15D-C27F-FE407F8561E5}"/>
              </a:ext>
            </a:extLst>
          </p:cNvPr>
          <p:cNvSpPr txBox="1"/>
          <p:nvPr/>
        </p:nvSpPr>
        <p:spPr>
          <a:xfrm>
            <a:off x="130626" y="4869871"/>
            <a:ext cx="6526264" cy="400110"/>
          </a:xfrm>
          <a:prstGeom prst="rect">
            <a:avLst/>
          </a:prstGeom>
          <a:noFill/>
        </p:spPr>
        <p:txBody>
          <a:bodyPr wrap="square" rtlCol="0">
            <a:spAutoFit/>
          </a:bodyPr>
          <a:lstStyle/>
          <a:p>
            <a:r>
              <a:rPr lang="en-US" altLang="ko-KR" sz="2000" b="1" dirty="0">
                <a:solidFill>
                  <a:srgbClr val="002060"/>
                </a:solidFill>
                <a:latin typeface="맑은 고딕" panose="020B0503020000020004" pitchFamily="50" charset="-127"/>
                <a:ea typeface="맑은 고딕" panose="020B0503020000020004" pitchFamily="50" charset="-127"/>
              </a:rPr>
              <a:t>6. </a:t>
            </a:r>
            <a:r>
              <a:rPr lang="ko-KR" altLang="en-US" sz="2000" b="1" dirty="0">
                <a:solidFill>
                  <a:srgbClr val="002060"/>
                </a:solidFill>
                <a:latin typeface="Calibri" panose="020F0502020204030204"/>
              </a:rPr>
              <a:t>향후 전망</a:t>
            </a:r>
            <a:endParaRPr lang="ko-KR" altLang="en-US" sz="2000" b="1" dirty="0">
              <a:solidFill>
                <a:srgbClr val="002060"/>
              </a:solidFill>
              <a:latin typeface="맑은 고딕" panose="020B0503020000020004" pitchFamily="50" charset="-127"/>
              <a:ea typeface="맑은 고딕" panose="020B0503020000020004" pitchFamily="50" charset="-127"/>
            </a:endParaRPr>
          </a:p>
        </p:txBody>
      </p:sp>
      <p:sp>
        <p:nvSpPr>
          <p:cNvPr id="14" name="TextBox 13">
            <a:extLst>
              <a:ext uri="{FF2B5EF4-FFF2-40B4-BE49-F238E27FC236}">
                <a16:creationId xmlns:a16="http://schemas.microsoft.com/office/drawing/2014/main" id="{83DE4889-D05E-1ED1-64ED-5378BD8A833D}"/>
              </a:ext>
            </a:extLst>
          </p:cNvPr>
          <p:cNvSpPr txBox="1"/>
          <p:nvPr/>
        </p:nvSpPr>
        <p:spPr>
          <a:xfrm>
            <a:off x="126459" y="5270950"/>
            <a:ext cx="6526264" cy="400110"/>
          </a:xfrm>
          <a:prstGeom prst="rect">
            <a:avLst/>
          </a:prstGeom>
          <a:noFill/>
        </p:spPr>
        <p:txBody>
          <a:bodyPr wrap="square" rtlCol="0">
            <a:spAutoFit/>
          </a:bodyPr>
          <a:lstStyle/>
          <a:p>
            <a:r>
              <a:rPr lang="en-US" altLang="ko-KR" sz="2000" b="1" dirty="0">
                <a:solidFill>
                  <a:srgbClr val="002060"/>
                </a:solidFill>
                <a:latin typeface="맑은 고딕" panose="020B0503020000020004" pitchFamily="50" charset="-127"/>
                <a:ea typeface="맑은 고딕" panose="020B0503020000020004" pitchFamily="50" charset="-127"/>
              </a:rPr>
              <a:t>7. </a:t>
            </a:r>
            <a:r>
              <a:rPr lang="ko-KR" altLang="en-US" sz="2000" b="1" dirty="0">
                <a:solidFill>
                  <a:srgbClr val="002060"/>
                </a:solidFill>
                <a:latin typeface="Calibri" panose="020F0502020204030204"/>
              </a:rPr>
              <a:t>적용 사례</a:t>
            </a:r>
            <a:endParaRPr lang="ko-KR" altLang="en-US" sz="2000" b="1" dirty="0">
              <a:solidFill>
                <a:srgbClr val="002060"/>
              </a:solidFill>
              <a:latin typeface="맑은 고딕" panose="020B0503020000020004" pitchFamily="50" charset="-127"/>
              <a:ea typeface="맑은 고딕" panose="020B0503020000020004" pitchFamily="50" charset="-127"/>
            </a:endParaRPr>
          </a:p>
        </p:txBody>
      </p:sp>
    </p:spTree>
    <p:extLst>
      <p:ext uri="{BB962C8B-B14F-4D97-AF65-F5344CB8AC3E}">
        <p14:creationId xmlns:p14="http://schemas.microsoft.com/office/powerpoint/2010/main" val="1785016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descr="텍스트이(가) 표시된 사진&#10;&#10;자동 생성된 설명">
            <a:extLst>
              <a:ext uri="{FF2B5EF4-FFF2-40B4-BE49-F238E27FC236}">
                <a16:creationId xmlns:a16="http://schemas.microsoft.com/office/drawing/2014/main" id="{49FA4ADE-E5C0-1EEA-073A-F4534460C6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6139930"/>
            <a:ext cx="2524123" cy="829982"/>
          </a:xfrm>
          <a:prstGeom prst="rect">
            <a:avLst/>
          </a:prstGeom>
        </p:spPr>
      </p:pic>
      <p:sp>
        <p:nvSpPr>
          <p:cNvPr id="4" name="제목 3">
            <a:extLst>
              <a:ext uri="{FF2B5EF4-FFF2-40B4-BE49-F238E27FC236}">
                <a16:creationId xmlns:a16="http://schemas.microsoft.com/office/drawing/2014/main" id="{01B64B24-6424-7F05-0022-5E45A0E2A923}"/>
              </a:ext>
            </a:extLst>
          </p:cNvPr>
          <p:cNvSpPr txBox="1">
            <a:spLocks/>
          </p:cNvSpPr>
          <p:nvPr/>
        </p:nvSpPr>
        <p:spPr>
          <a:xfrm>
            <a:off x="302803" y="102585"/>
            <a:ext cx="7461238" cy="512762"/>
          </a:xfrm>
          <a:prstGeom prst="rect">
            <a:avLst/>
          </a:prstGeom>
        </p:spPr>
        <p:txBody>
          <a:bodyPr vert="horz" lIns="91440" tIns="45720" rIns="91440" bIns="45720" rtlCol="0" anchor="b">
            <a:no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algn="l"/>
            <a:r>
              <a:rPr lang="en-US" altLang="ko-KR" sz="2400" b="1" dirty="0">
                <a:solidFill>
                  <a:srgbClr val="002060"/>
                </a:solidFill>
                <a:latin typeface="Calibri" panose="020F0502020204030204"/>
                <a:ea typeface="+mn-ea"/>
                <a:cs typeface="+mn-cs"/>
              </a:rPr>
              <a:t>1. </a:t>
            </a:r>
            <a:r>
              <a:rPr lang="ko-KR" altLang="en-US" sz="2400" b="1" dirty="0">
                <a:solidFill>
                  <a:srgbClr val="002060"/>
                </a:solidFill>
                <a:latin typeface="Calibri" panose="020F0502020204030204"/>
                <a:ea typeface="+mn-ea"/>
                <a:cs typeface="+mn-cs"/>
              </a:rPr>
              <a:t>관련 법규</a:t>
            </a:r>
          </a:p>
        </p:txBody>
      </p:sp>
      <p:sp>
        <p:nvSpPr>
          <p:cNvPr id="2" name="object 2">
            <a:extLst>
              <a:ext uri="{FF2B5EF4-FFF2-40B4-BE49-F238E27FC236}">
                <a16:creationId xmlns:a16="http://schemas.microsoft.com/office/drawing/2014/main" id="{1F4A601B-ECA6-AED5-C4F7-CA40AA501EA6}"/>
              </a:ext>
            </a:extLst>
          </p:cNvPr>
          <p:cNvSpPr txBox="1"/>
          <p:nvPr/>
        </p:nvSpPr>
        <p:spPr>
          <a:xfrm>
            <a:off x="302803" y="949645"/>
            <a:ext cx="3498215" cy="269875"/>
          </a:xfrm>
          <a:prstGeom prst="rect">
            <a:avLst/>
          </a:prstGeom>
          <a:solidFill>
            <a:srgbClr val="FFFF00"/>
          </a:solidFill>
        </p:spPr>
        <p:txBody>
          <a:bodyPr vert="horz" wrap="square" lIns="0" tIns="22225" rIns="0" bIns="0" rtlCol="0">
            <a:spAutoFit/>
          </a:bodyPr>
          <a:lstStyle/>
          <a:p>
            <a:pPr>
              <a:lnSpc>
                <a:spcPct val="100000"/>
              </a:lnSpc>
              <a:spcBef>
                <a:spcPts val="175"/>
              </a:spcBef>
            </a:pPr>
            <a:r>
              <a:rPr sz="1600" b="1" spc="-5" dirty="0">
                <a:latin typeface="맑은 고딕"/>
                <a:cs typeface="맑은 고딕"/>
              </a:rPr>
              <a:t>산업안전보건법</a:t>
            </a:r>
            <a:r>
              <a:rPr sz="1600" b="1" spc="15" dirty="0">
                <a:latin typeface="맑은 고딕"/>
                <a:cs typeface="맑은 고딕"/>
              </a:rPr>
              <a:t> </a:t>
            </a:r>
            <a:r>
              <a:rPr sz="1600" b="1" spc="-5" dirty="0">
                <a:latin typeface="맑은 고딕"/>
                <a:cs typeface="맑은 고딕"/>
              </a:rPr>
              <a:t>시행규칙 </a:t>
            </a:r>
            <a:r>
              <a:rPr sz="1600" b="1" spc="-10" dirty="0">
                <a:latin typeface="맑은 고딕"/>
                <a:cs typeface="맑은 고딕"/>
              </a:rPr>
              <a:t>제4조 제1항</a:t>
            </a:r>
            <a:endParaRPr sz="1600" b="1" dirty="0">
              <a:latin typeface="맑은 고딕"/>
              <a:cs typeface="맑은 고딕"/>
            </a:endParaRPr>
          </a:p>
        </p:txBody>
      </p:sp>
      <p:sp>
        <p:nvSpPr>
          <p:cNvPr id="5" name="object 3">
            <a:extLst>
              <a:ext uri="{FF2B5EF4-FFF2-40B4-BE49-F238E27FC236}">
                <a16:creationId xmlns:a16="http://schemas.microsoft.com/office/drawing/2014/main" id="{552FFC9F-51F9-436F-9CE9-DF903D8D150D}"/>
              </a:ext>
            </a:extLst>
          </p:cNvPr>
          <p:cNvSpPr txBox="1"/>
          <p:nvPr/>
        </p:nvSpPr>
        <p:spPr>
          <a:xfrm>
            <a:off x="372088" y="1340381"/>
            <a:ext cx="6492875" cy="198131"/>
          </a:xfrm>
          <a:prstGeom prst="rect">
            <a:avLst/>
          </a:prstGeom>
        </p:spPr>
        <p:txBody>
          <a:bodyPr vert="horz" wrap="square" lIns="0" tIns="13335" rIns="0" bIns="0" rtlCol="0">
            <a:spAutoFit/>
          </a:bodyPr>
          <a:lstStyle/>
          <a:p>
            <a:pPr marL="12700">
              <a:lnSpc>
                <a:spcPct val="100000"/>
              </a:lnSpc>
              <a:spcBef>
                <a:spcPts val="105"/>
              </a:spcBef>
            </a:pPr>
            <a:r>
              <a:rPr sz="1200" dirty="0">
                <a:solidFill>
                  <a:srgbClr val="1F1F1F"/>
                </a:solidFill>
                <a:latin typeface="맑은 고딕"/>
                <a:cs typeface="맑은 고딕"/>
              </a:rPr>
              <a:t>사업주는</a:t>
            </a:r>
            <a:r>
              <a:rPr sz="1200" spc="-15" dirty="0">
                <a:solidFill>
                  <a:srgbClr val="1F1F1F"/>
                </a:solidFill>
                <a:latin typeface="맑은 고딕"/>
                <a:cs typeface="맑은 고딕"/>
              </a:rPr>
              <a:t> </a:t>
            </a:r>
            <a:r>
              <a:rPr sz="1200" dirty="0">
                <a:solidFill>
                  <a:srgbClr val="1F1F1F"/>
                </a:solidFill>
                <a:latin typeface="맑은 고딕"/>
                <a:cs typeface="맑은 고딕"/>
              </a:rPr>
              <a:t>근로자의</a:t>
            </a:r>
            <a:r>
              <a:rPr sz="1200" spc="-20" dirty="0">
                <a:solidFill>
                  <a:srgbClr val="1F1F1F"/>
                </a:solidFill>
                <a:latin typeface="맑은 고딕"/>
                <a:cs typeface="맑은 고딕"/>
              </a:rPr>
              <a:t> </a:t>
            </a:r>
            <a:r>
              <a:rPr sz="1200" dirty="0">
                <a:solidFill>
                  <a:srgbClr val="1F1F1F"/>
                </a:solidFill>
                <a:latin typeface="맑은 고딕"/>
                <a:cs typeface="맑은 고딕"/>
              </a:rPr>
              <a:t>건강을</a:t>
            </a:r>
            <a:r>
              <a:rPr sz="1200" spc="-10" dirty="0">
                <a:solidFill>
                  <a:srgbClr val="1F1F1F"/>
                </a:solidFill>
                <a:latin typeface="맑은 고딕"/>
                <a:cs typeface="맑은 고딕"/>
              </a:rPr>
              <a:t> </a:t>
            </a:r>
            <a:r>
              <a:rPr sz="1200" dirty="0">
                <a:solidFill>
                  <a:srgbClr val="1F1F1F"/>
                </a:solidFill>
                <a:latin typeface="맑은 고딕"/>
                <a:cs typeface="맑은 고딕"/>
              </a:rPr>
              <a:t>유지·증진하기</a:t>
            </a:r>
            <a:r>
              <a:rPr sz="1200" spc="-40" dirty="0">
                <a:solidFill>
                  <a:srgbClr val="1F1F1F"/>
                </a:solidFill>
                <a:latin typeface="맑은 고딕"/>
                <a:cs typeface="맑은 고딕"/>
              </a:rPr>
              <a:t> </a:t>
            </a:r>
            <a:r>
              <a:rPr sz="1200" dirty="0">
                <a:solidFill>
                  <a:srgbClr val="1F1F1F"/>
                </a:solidFill>
                <a:latin typeface="맑은 고딕"/>
                <a:cs typeface="맑은 고딕"/>
              </a:rPr>
              <a:t>위해</a:t>
            </a:r>
            <a:r>
              <a:rPr sz="1200" spc="-10" dirty="0">
                <a:solidFill>
                  <a:srgbClr val="1F1F1F"/>
                </a:solidFill>
                <a:latin typeface="맑은 고딕"/>
                <a:cs typeface="맑은 고딕"/>
              </a:rPr>
              <a:t> </a:t>
            </a:r>
            <a:r>
              <a:rPr sz="1200" dirty="0">
                <a:solidFill>
                  <a:srgbClr val="1F1F1F"/>
                </a:solidFill>
                <a:latin typeface="맑은 고딕"/>
                <a:cs typeface="맑은 고딕"/>
              </a:rPr>
              <a:t>필요한</a:t>
            </a:r>
            <a:r>
              <a:rPr sz="1200" spc="-10" dirty="0">
                <a:solidFill>
                  <a:srgbClr val="1F1F1F"/>
                </a:solidFill>
                <a:latin typeface="맑은 고딕"/>
                <a:cs typeface="맑은 고딕"/>
              </a:rPr>
              <a:t> </a:t>
            </a:r>
            <a:r>
              <a:rPr sz="1200" dirty="0">
                <a:solidFill>
                  <a:srgbClr val="1F1F1F"/>
                </a:solidFill>
                <a:latin typeface="맑은 고딕"/>
                <a:cs typeface="맑은 고딕"/>
              </a:rPr>
              <a:t>조치를</a:t>
            </a:r>
            <a:r>
              <a:rPr sz="1200" spc="-25" dirty="0">
                <a:solidFill>
                  <a:srgbClr val="1F1F1F"/>
                </a:solidFill>
                <a:latin typeface="맑은 고딕"/>
                <a:cs typeface="맑은 고딕"/>
              </a:rPr>
              <a:t> </a:t>
            </a:r>
            <a:r>
              <a:rPr sz="1200" dirty="0">
                <a:solidFill>
                  <a:srgbClr val="1F1F1F"/>
                </a:solidFill>
                <a:latin typeface="맑은 고딕"/>
                <a:cs typeface="맑은 고딕"/>
              </a:rPr>
              <a:t>하여야</a:t>
            </a:r>
            <a:r>
              <a:rPr sz="1200" spc="-10" dirty="0">
                <a:solidFill>
                  <a:srgbClr val="1F1F1F"/>
                </a:solidFill>
                <a:latin typeface="맑은 고딕"/>
                <a:cs typeface="맑은 고딕"/>
              </a:rPr>
              <a:t> </a:t>
            </a:r>
            <a:r>
              <a:rPr sz="1200" dirty="0">
                <a:solidFill>
                  <a:srgbClr val="1F1F1F"/>
                </a:solidFill>
                <a:latin typeface="맑은 고딕"/>
                <a:cs typeface="맑은 고딕"/>
              </a:rPr>
              <a:t>한다고</a:t>
            </a:r>
            <a:r>
              <a:rPr sz="1200" spc="-10" dirty="0">
                <a:solidFill>
                  <a:srgbClr val="1F1F1F"/>
                </a:solidFill>
                <a:latin typeface="맑은 고딕"/>
                <a:cs typeface="맑은 고딕"/>
              </a:rPr>
              <a:t> </a:t>
            </a:r>
            <a:r>
              <a:rPr sz="1200" dirty="0">
                <a:solidFill>
                  <a:srgbClr val="1F1F1F"/>
                </a:solidFill>
                <a:latin typeface="맑은 고딕"/>
                <a:cs typeface="맑은 고딕"/>
              </a:rPr>
              <a:t>규정</a:t>
            </a:r>
            <a:endParaRPr sz="1200" dirty="0">
              <a:latin typeface="맑은 고딕"/>
              <a:cs typeface="맑은 고딕"/>
            </a:endParaRPr>
          </a:p>
        </p:txBody>
      </p:sp>
      <p:sp>
        <p:nvSpPr>
          <p:cNvPr id="6" name="object 4">
            <a:extLst>
              <a:ext uri="{FF2B5EF4-FFF2-40B4-BE49-F238E27FC236}">
                <a16:creationId xmlns:a16="http://schemas.microsoft.com/office/drawing/2014/main" id="{FF213727-9034-904F-BA70-D128F7384D7B}"/>
              </a:ext>
            </a:extLst>
          </p:cNvPr>
          <p:cNvSpPr txBox="1"/>
          <p:nvPr/>
        </p:nvSpPr>
        <p:spPr>
          <a:xfrm>
            <a:off x="302803" y="1822816"/>
            <a:ext cx="3568700" cy="269875"/>
          </a:xfrm>
          <a:prstGeom prst="rect">
            <a:avLst/>
          </a:prstGeom>
          <a:solidFill>
            <a:srgbClr val="FFFF00"/>
          </a:solidFill>
        </p:spPr>
        <p:txBody>
          <a:bodyPr vert="horz" wrap="square" lIns="0" tIns="22225" rIns="0" bIns="0" rtlCol="0">
            <a:spAutoFit/>
          </a:bodyPr>
          <a:lstStyle/>
          <a:p>
            <a:pPr>
              <a:lnSpc>
                <a:spcPct val="100000"/>
              </a:lnSpc>
              <a:spcBef>
                <a:spcPts val="175"/>
              </a:spcBef>
            </a:pPr>
            <a:r>
              <a:rPr sz="1600" b="1" spc="-5" dirty="0">
                <a:latin typeface="맑은 고딕"/>
                <a:cs typeface="맑은 고딕"/>
              </a:rPr>
              <a:t>산업안전보건</a:t>
            </a:r>
            <a:r>
              <a:rPr sz="1600" b="1" spc="5" dirty="0">
                <a:latin typeface="맑은 고딕"/>
                <a:cs typeface="맑은 고딕"/>
              </a:rPr>
              <a:t> </a:t>
            </a:r>
            <a:r>
              <a:rPr sz="1600" b="1" spc="-5" dirty="0">
                <a:latin typeface="맑은 고딕"/>
                <a:cs typeface="맑은 고딕"/>
              </a:rPr>
              <a:t>기준에 관한 규칙</a:t>
            </a:r>
            <a:r>
              <a:rPr sz="1600" b="1" spc="-15" dirty="0">
                <a:latin typeface="맑은 고딕"/>
                <a:cs typeface="맑은 고딕"/>
              </a:rPr>
              <a:t> </a:t>
            </a:r>
            <a:r>
              <a:rPr sz="1600" b="1" spc="-10" dirty="0">
                <a:latin typeface="맑은 고딕"/>
                <a:cs typeface="맑은 고딕"/>
              </a:rPr>
              <a:t>제22조</a:t>
            </a:r>
            <a:endParaRPr sz="1600" b="1" dirty="0">
              <a:latin typeface="맑은 고딕"/>
              <a:cs typeface="맑은 고딕"/>
            </a:endParaRPr>
          </a:p>
        </p:txBody>
      </p:sp>
      <p:sp>
        <p:nvSpPr>
          <p:cNvPr id="7" name="object 5">
            <a:extLst>
              <a:ext uri="{FF2B5EF4-FFF2-40B4-BE49-F238E27FC236}">
                <a16:creationId xmlns:a16="http://schemas.microsoft.com/office/drawing/2014/main" id="{E9BEAAAF-2C42-250E-5B11-EAF7A09855CE}"/>
              </a:ext>
            </a:extLst>
          </p:cNvPr>
          <p:cNvSpPr txBox="1"/>
          <p:nvPr/>
        </p:nvSpPr>
        <p:spPr>
          <a:xfrm>
            <a:off x="372088" y="2244153"/>
            <a:ext cx="7047865" cy="198131"/>
          </a:xfrm>
          <a:prstGeom prst="rect">
            <a:avLst/>
          </a:prstGeom>
        </p:spPr>
        <p:txBody>
          <a:bodyPr vert="horz" wrap="square" lIns="0" tIns="13335" rIns="0" bIns="0" rtlCol="0">
            <a:spAutoFit/>
          </a:bodyPr>
          <a:lstStyle/>
          <a:p>
            <a:pPr marL="12700">
              <a:lnSpc>
                <a:spcPct val="100000"/>
              </a:lnSpc>
              <a:spcBef>
                <a:spcPts val="105"/>
              </a:spcBef>
            </a:pPr>
            <a:r>
              <a:rPr sz="1200" dirty="0">
                <a:solidFill>
                  <a:srgbClr val="1F1F1F"/>
                </a:solidFill>
                <a:latin typeface="맑은 고딕"/>
                <a:cs typeface="맑은 고딕"/>
              </a:rPr>
              <a:t>사업주가</a:t>
            </a:r>
            <a:r>
              <a:rPr sz="1200" spc="-15" dirty="0">
                <a:solidFill>
                  <a:srgbClr val="1F1F1F"/>
                </a:solidFill>
                <a:latin typeface="맑은 고딕"/>
                <a:cs typeface="맑은 고딕"/>
              </a:rPr>
              <a:t> </a:t>
            </a:r>
            <a:r>
              <a:rPr sz="1200" dirty="0">
                <a:solidFill>
                  <a:srgbClr val="1F1F1F"/>
                </a:solidFill>
                <a:latin typeface="맑은 고딕"/>
                <a:cs typeface="맑은 고딕"/>
              </a:rPr>
              <a:t>피부질환을</a:t>
            </a:r>
            <a:r>
              <a:rPr sz="1200" spc="-20" dirty="0">
                <a:solidFill>
                  <a:srgbClr val="1F1F1F"/>
                </a:solidFill>
                <a:latin typeface="맑은 고딕"/>
                <a:cs typeface="맑은 고딕"/>
              </a:rPr>
              <a:t> </a:t>
            </a:r>
            <a:r>
              <a:rPr sz="1200" dirty="0">
                <a:solidFill>
                  <a:srgbClr val="1F1F1F"/>
                </a:solidFill>
                <a:latin typeface="맑은 고딕"/>
                <a:cs typeface="맑은 고딕"/>
              </a:rPr>
              <a:t>유발할</a:t>
            </a:r>
            <a:r>
              <a:rPr sz="1200" spc="-20" dirty="0">
                <a:solidFill>
                  <a:srgbClr val="1F1F1F"/>
                </a:solidFill>
                <a:latin typeface="맑은 고딕"/>
                <a:cs typeface="맑은 고딕"/>
              </a:rPr>
              <a:t> </a:t>
            </a:r>
            <a:r>
              <a:rPr sz="1200" dirty="0">
                <a:solidFill>
                  <a:srgbClr val="1F1F1F"/>
                </a:solidFill>
                <a:latin typeface="맑은 고딕"/>
                <a:cs typeface="맑은 고딕"/>
              </a:rPr>
              <a:t>수</a:t>
            </a:r>
            <a:r>
              <a:rPr sz="1200" spc="-10" dirty="0">
                <a:solidFill>
                  <a:srgbClr val="1F1F1F"/>
                </a:solidFill>
                <a:latin typeface="맑은 고딕"/>
                <a:cs typeface="맑은 고딕"/>
              </a:rPr>
              <a:t> </a:t>
            </a:r>
            <a:r>
              <a:rPr sz="1200" dirty="0">
                <a:solidFill>
                  <a:srgbClr val="1F1F1F"/>
                </a:solidFill>
                <a:latin typeface="맑은 고딕"/>
                <a:cs typeface="맑은 고딕"/>
              </a:rPr>
              <a:t>있는</a:t>
            </a:r>
            <a:r>
              <a:rPr sz="1200" spc="-10" dirty="0">
                <a:solidFill>
                  <a:srgbClr val="1F1F1F"/>
                </a:solidFill>
                <a:latin typeface="맑은 고딕"/>
                <a:cs typeface="맑은 고딕"/>
              </a:rPr>
              <a:t> </a:t>
            </a:r>
            <a:r>
              <a:rPr sz="1200" dirty="0">
                <a:solidFill>
                  <a:srgbClr val="1F1F1F"/>
                </a:solidFill>
                <a:latin typeface="맑은 고딕"/>
                <a:cs typeface="맑은 고딕"/>
              </a:rPr>
              <a:t>위험요인을</a:t>
            </a:r>
            <a:r>
              <a:rPr sz="1200" spc="-20" dirty="0">
                <a:solidFill>
                  <a:srgbClr val="1F1F1F"/>
                </a:solidFill>
                <a:latin typeface="맑은 고딕"/>
                <a:cs typeface="맑은 고딕"/>
              </a:rPr>
              <a:t> </a:t>
            </a:r>
            <a:r>
              <a:rPr sz="1200" dirty="0">
                <a:solidFill>
                  <a:srgbClr val="1F1F1F"/>
                </a:solidFill>
                <a:latin typeface="맑은 고딕"/>
                <a:cs typeface="맑은 고딕"/>
              </a:rPr>
              <a:t>조사하여</a:t>
            </a:r>
            <a:r>
              <a:rPr sz="1200" spc="-10" dirty="0">
                <a:solidFill>
                  <a:srgbClr val="1F1F1F"/>
                </a:solidFill>
                <a:latin typeface="맑은 고딕"/>
                <a:cs typeface="맑은 고딕"/>
              </a:rPr>
              <a:t> </a:t>
            </a:r>
            <a:r>
              <a:rPr sz="1200" dirty="0">
                <a:solidFill>
                  <a:srgbClr val="1F1F1F"/>
                </a:solidFill>
                <a:latin typeface="맑은 고딕"/>
                <a:cs typeface="맑은 고딕"/>
              </a:rPr>
              <a:t>적절한</a:t>
            </a:r>
            <a:r>
              <a:rPr sz="1200" spc="-25" dirty="0">
                <a:solidFill>
                  <a:srgbClr val="1F1F1F"/>
                </a:solidFill>
                <a:latin typeface="맑은 고딕"/>
                <a:cs typeface="맑은 고딕"/>
              </a:rPr>
              <a:t> </a:t>
            </a:r>
            <a:r>
              <a:rPr sz="1200" dirty="0">
                <a:solidFill>
                  <a:srgbClr val="1F1F1F"/>
                </a:solidFill>
                <a:latin typeface="맑은 고딕"/>
                <a:cs typeface="맑은 고딕"/>
              </a:rPr>
              <a:t>조치를</a:t>
            </a:r>
            <a:r>
              <a:rPr sz="1200" spc="-5" dirty="0">
                <a:solidFill>
                  <a:srgbClr val="1F1F1F"/>
                </a:solidFill>
                <a:latin typeface="맑은 고딕"/>
                <a:cs typeface="맑은 고딕"/>
              </a:rPr>
              <a:t> </a:t>
            </a:r>
            <a:r>
              <a:rPr sz="1200" dirty="0">
                <a:solidFill>
                  <a:srgbClr val="1F1F1F"/>
                </a:solidFill>
                <a:latin typeface="맑은 고딕"/>
                <a:cs typeface="맑은 고딕"/>
              </a:rPr>
              <a:t>취하도록</a:t>
            </a:r>
            <a:r>
              <a:rPr sz="1200" spc="-20" dirty="0">
                <a:solidFill>
                  <a:srgbClr val="1F1F1F"/>
                </a:solidFill>
                <a:latin typeface="맑은 고딕"/>
                <a:cs typeface="맑은 고딕"/>
              </a:rPr>
              <a:t> </a:t>
            </a:r>
            <a:r>
              <a:rPr sz="1200" dirty="0">
                <a:solidFill>
                  <a:srgbClr val="1F1F1F"/>
                </a:solidFill>
                <a:latin typeface="맑은 고딕"/>
                <a:cs typeface="맑은 고딕"/>
              </a:rPr>
              <a:t>규정</a:t>
            </a:r>
            <a:endParaRPr sz="1200" dirty="0">
              <a:latin typeface="맑은 고딕"/>
              <a:cs typeface="맑은 고딕"/>
            </a:endParaRPr>
          </a:p>
        </p:txBody>
      </p:sp>
      <p:sp>
        <p:nvSpPr>
          <p:cNvPr id="8" name="object 6">
            <a:extLst>
              <a:ext uri="{FF2B5EF4-FFF2-40B4-BE49-F238E27FC236}">
                <a16:creationId xmlns:a16="http://schemas.microsoft.com/office/drawing/2014/main" id="{1AFD4FD3-1DC8-D80C-AA05-2583829BCB54}"/>
              </a:ext>
            </a:extLst>
          </p:cNvPr>
          <p:cNvSpPr txBox="1"/>
          <p:nvPr/>
        </p:nvSpPr>
        <p:spPr>
          <a:xfrm>
            <a:off x="302803" y="2639322"/>
            <a:ext cx="1431925" cy="269875"/>
          </a:xfrm>
          <a:prstGeom prst="rect">
            <a:avLst/>
          </a:prstGeom>
          <a:solidFill>
            <a:srgbClr val="FFFF00"/>
          </a:solidFill>
        </p:spPr>
        <p:txBody>
          <a:bodyPr vert="horz" wrap="square" lIns="0" tIns="22860" rIns="0" bIns="0" rtlCol="0">
            <a:spAutoFit/>
          </a:bodyPr>
          <a:lstStyle/>
          <a:p>
            <a:pPr>
              <a:lnSpc>
                <a:spcPct val="100000"/>
              </a:lnSpc>
              <a:spcBef>
                <a:spcPts val="180"/>
              </a:spcBef>
            </a:pPr>
            <a:r>
              <a:rPr sz="1600" b="1" spc="-5" dirty="0">
                <a:latin typeface="맑은 고딕"/>
                <a:cs typeface="맑은 고딕"/>
              </a:rPr>
              <a:t>중대재해처벌법</a:t>
            </a:r>
            <a:endParaRPr sz="1600" b="1" dirty="0">
              <a:latin typeface="맑은 고딕"/>
              <a:cs typeface="맑은 고딕"/>
            </a:endParaRPr>
          </a:p>
        </p:txBody>
      </p:sp>
      <p:sp>
        <p:nvSpPr>
          <p:cNvPr id="10" name="object 8">
            <a:extLst>
              <a:ext uri="{FF2B5EF4-FFF2-40B4-BE49-F238E27FC236}">
                <a16:creationId xmlns:a16="http://schemas.microsoft.com/office/drawing/2014/main" id="{9870A3FD-F119-E89E-5BA6-A93235D74BF9}"/>
              </a:ext>
            </a:extLst>
          </p:cNvPr>
          <p:cNvSpPr txBox="1"/>
          <p:nvPr/>
        </p:nvSpPr>
        <p:spPr>
          <a:xfrm>
            <a:off x="302803" y="4299517"/>
            <a:ext cx="1431925" cy="269875"/>
          </a:xfrm>
          <a:prstGeom prst="rect">
            <a:avLst/>
          </a:prstGeom>
          <a:solidFill>
            <a:srgbClr val="FFFF00"/>
          </a:solidFill>
        </p:spPr>
        <p:txBody>
          <a:bodyPr vert="horz" wrap="square" lIns="0" tIns="23495" rIns="0" bIns="0" rtlCol="0">
            <a:spAutoFit/>
          </a:bodyPr>
          <a:lstStyle/>
          <a:p>
            <a:pPr>
              <a:lnSpc>
                <a:spcPct val="100000"/>
              </a:lnSpc>
              <a:spcBef>
                <a:spcPts val="185"/>
              </a:spcBef>
            </a:pPr>
            <a:r>
              <a:rPr sz="1600" b="1" spc="-5" dirty="0">
                <a:latin typeface="맑은 고딕"/>
                <a:cs typeface="맑은 고딕"/>
              </a:rPr>
              <a:t>산업재해보상법</a:t>
            </a:r>
            <a:endParaRPr sz="1600" b="1" dirty="0">
              <a:latin typeface="맑은 고딕"/>
              <a:cs typeface="맑은 고딕"/>
            </a:endParaRPr>
          </a:p>
        </p:txBody>
      </p:sp>
      <p:sp>
        <p:nvSpPr>
          <p:cNvPr id="11" name="object 9">
            <a:extLst>
              <a:ext uri="{FF2B5EF4-FFF2-40B4-BE49-F238E27FC236}">
                <a16:creationId xmlns:a16="http://schemas.microsoft.com/office/drawing/2014/main" id="{9C2FA852-F36B-91EA-8084-62720B4AEB96}"/>
              </a:ext>
            </a:extLst>
          </p:cNvPr>
          <p:cNvSpPr txBox="1"/>
          <p:nvPr/>
        </p:nvSpPr>
        <p:spPr>
          <a:xfrm>
            <a:off x="372088" y="4638423"/>
            <a:ext cx="10848340" cy="860877"/>
          </a:xfrm>
          <a:prstGeom prst="rect">
            <a:avLst/>
          </a:prstGeom>
        </p:spPr>
        <p:txBody>
          <a:bodyPr vert="horz" wrap="square" lIns="0" tIns="12065" rIns="0" bIns="0" rtlCol="0">
            <a:spAutoFit/>
          </a:bodyPr>
          <a:lstStyle/>
          <a:p>
            <a:pPr marL="12700" marR="5080" indent="-12700">
              <a:lnSpc>
                <a:spcPct val="152300"/>
              </a:lnSpc>
              <a:spcBef>
                <a:spcPts val="95"/>
              </a:spcBef>
            </a:pPr>
            <a:r>
              <a:rPr sz="1200" dirty="0">
                <a:solidFill>
                  <a:srgbClr val="1F1F1F"/>
                </a:solidFill>
                <a:latin typeface="맑은 고딕"/>
                <a:cs typeface="맑은 고딕"/>
              </a:rPr>
              <a:t>근로자가</a:t>
            </a:r>
            <a:r>
              <a:rPr sz="1200" spc="-10" dirty="0">
                <a:solidFill>
                  <a:srgbClr val="1F1F1F"/>
                </a:solidFill>
                <a:latin typeface="맑은 고딕"/>
                <a:cs typeface="맑은 고딕"/>
              </a:rPr>
              <a:t> </a:t>
            </a:r>
            <a:r>
              <a:rPr sz="1200" dirty="0">
                <a:solidFill>
                  <a:srgbClr val="1F1F1F"/>
                </a:solidFill>
                <a:latin typeface="맑은 고딕"/>
                <a:cs typeface="맑은 고딕"/>
              </a:rPr>
              <a:t>업무상</a:t>
            </a:r>
            <a:r>
              <a:rPr sz="1200" spc="-20" dirty="0">
                <a:solidFill>
                  <a:srgbClr val="1F1F1F"/>
                </a:solidFill>
                <a:latin typeface="맑은 고딕"/>
                <a:cs typeface="맑은 고딕"/>
              </a:rPr>
              <a:t> </a:t>
            </a:r>
            <a:r>
              <a:rPr sz="1200" dirty="0">
                <a:solidFill>
                  <a:srgbClr val="1F1F1F"/>
                </a:solidFill>
                <a:latin typeface="맑은 고딕"/>
                <a:cs typeface="맑은 고딕"/>
              </a:rPr>
              <a:t>재해로</a:t>
            </a:r>
            <a:r>
              <a:rPr sz="1200" spc="-5" dirty="0">
                <a:solidFill>
                  <a:srgbClr val="1F1F1F"/>
                </a:solidFill>
                <a:latin typeface="맑은 고딕"/>
                <a:cs typeface="맑은 고딕"/>
              </a:rPr>
              <a:t> </a:t>
            </a:r>
            <a:r>
              <a:rPr sz="1200" dirty="0">
                <a:solidFill>
                  <a:srgbClr val="1F1F1F"/>
                </a:solidFill>
                <a:latin typeface="맑은 고딕"/>
                <a:cs typeface="맑은 고딕"/>
              </a:rPr>
              <a:t>인해</a:t>
            </a:r>
            <a:r>
              <a:rPr sz="1200" spc="-10" dirty="0">
                <a:solidFill>
                  <a:srgbClr val="1F1F1F"/>
                </a:solidFill>
                <a:latin typeface="맑은 고딕"/>
                <a:cs typeface="맑은 고딕"/>
              </a:rPr>
              <a:t> </a:t>
            </a:r>
            <a:r>
              <a:rPr sz="1200" dirty="0">
                <a:solidFill>
                  <a:srgbClr val="1F1F1F"/>
                </a:solidFill>
                <a:latin typeface="맑은 고딕"/>
                <a:cs typeface="맑은 고딕"/>
              </a:rPr>
              <a:t>혈압이</a:t>
            </a:r>
            <a:r>
              <a:rPr sz="1200" spc="-10" dirty="0">
                <a:solidFill>
                  <a:srgbClr val="1F1F1F"/>
                </a:solidFill>
                <a:latin typeface="맑은 고딕"/>
                <a:cs typeface="맑은 고딕"/>
              </a:rPr>
              <a:t> </a:t>
            </a:r>
            <a:r>
              <a:rPr sz="1200" dirty="0">
                <a:solidFill>
                  <a:srgbClr val="1F1F1F"/>
                </a:solidFill>
                <a:latin typeface="맑은 고딕"/>
                <a:cs typeface="맑은 고딕"/>
              </a:rPr>
              <a:t>상승하여</a:t>
            </a:r>
            <a:r>
              <a:rPr sz="1200" spc="-15" dirty="0">
                <a:solidFill>
                  <a:srgbClr val="1F1F1F"/>
                </a:solidFill>
                <a:latin typeface="맑은 고딕"/>
                <a:cs typeface="맑은 고딕"/>
              </a:rPr>
              <a:t> </a:t>
            </a:r>
            <a:r>
              <a:rPr sz="1200" dirty="0">
                <a:solidFill>
                  <a:srgbClr val="1F1F1F"/>
                </a:solidFill>
                <a:latin typeface="맑은 고딕"/>
                <a:cs typeface="맑은 고딕"/>
              </a:rPr>
              <a:t>뇌출혈로</a:t>
            </a:r>
            <a:r>
              <a:rPr sz="1200" spc="-20" dirty="0">
                <a:solidFill>
                  <a:srgbClr val="1F1F1F"/>
                </a:solidFill>
                <a:latin typeface="맑은 고딕"/>
                <a:cs typeface="맑은 고딕"/>
              </a:rPr>
              <a:t> </a:t>
            </a:r>
            <a:r>
              <a:rPr sz="1200" dirty="0">
                <a:solidFill>
                  <a:srgbClr val="1F1F1F"/>
                </a:solidFill>
                <a:latin typeface="맑은 고딕"/>
                <a:cs typeface="맑은 고딕"/>
              </a:rPr>
              <a:t>쓰러진</a:t>
            </a:r>
            <a:r>
              <a:rPr sz="1200" spc="-5" dirty="0">
                <a:solidFill>
                  <a:srgbClr val="1F1F1F"/>
                </a:solidFill>
                <a:latin typeface="맑은 고딕"/>
                <a:cs typeface="맑은 고딕"/>
              </a:rPr>
              <a:t> </a:t>
            </a:r>
            <a:r>
              <a:rPr sz="1200" dirty="0">
                <a:solidFill>
                  <a:srgbClr val="1F1F1F"/>
                </a:solidFill>
                <a:latin typeface="맑은 고딕"/>
                <a:cs typeface="맑은 고딕"/>
              </a:rPr>
              <a:t>경우,</a:t>
            </a:r>
            <a:r>
              <a:rPr sz="1200" spc="-5" dirty="0">
                <a:solidFill>
                  <a:srgbClr val="1F1F1F"/>
                </a:solidFill>
                <a:latin typeface="맑은 고딕"/>
                <a:cs typeface="맑은 고딕"/>
              </a:rPr>
              <a:t> </a:t>
            </a:r>
            <a:r>
              <a:rPr sz="1200" dirty="0">
                <a:solidFill>
                  <a:srgbClr val="1F1F1F"/>
                </a:solidFill>
                <a:latin typeface="맑은 고딕"/>
                <a:cs typeface="맑은 고딕"/>
              </a:rPr>
              <a:t>업무상</a:t>
            </a:r>
            <a:r>
              <a:rPr sz="1200" spc="-25" dirty="0">
                <a:solidFill>
                  <a:srgbClr val="1F1F1F"/>
                </a:solidFill>
                <a:latin typeface="맑은 고딕"/>
                <a:cs typeface="맑은 고딕"/>
              </a:rPr>
              <a:t> </a:t>
            </a:r>
            <a:r>
              <a:rPr sz="1200" dirty="0">
                <a:solidFill>
                  <a:srgbClr val="1F1F1F"/>
                </a:solidFill>
                <a:latin typeface="맑은 고딕"/>
                <a:cs typeface="맑은 고딕"/>
              </a:rPr>
              <a:t>재해로</a:t>
            </a:r>
            <a:r>
              <a:rPr sz="1200" spc="-5" dirty="0">
                <a:solidFill>
                  <a:srgbClr val="1F1F1F"/>
                </a:solidFill>
                <a:latin typeface="맑은 고딕"/>
                <a:cs typeface="맑은 고딕"/>
              </a:rPr>
              <a:t> </a:t>
            </a:r>
            <a:r>
              <a:rPr sz="1200" dirty="0">
                <a:solidFill>
                  <a:srgbClr val="1F1F1F"/>
                </a:solidFill>
                <a:latin typeface="맑은 고딕"/>
                <a:cs typeface="맑은 고딕"/>
              </a:rPr>
              <a:t>인정되며,</a:t>
            </a:r>
            <a:r>
              <a:rPr sz="1200" spc="-15" dirty="0">
                <a:solidFill>
                  <a:srgbClr val="1F1F1F"/>
                </a:solidFill>
                <a:latin typeface="맑은 고딕"/>
                <a:cs typeface="맑은 고딕"/>
              </a:rPr>
              <a:t> </a:t>
            </a:r>
            <a:r>
              <a:rPr sz="1200" dirty="0">
                <a:solidFill>
                  <a:srgbClr val="1F1F1F"/>
                </a:solidFill>
                <a:latin typeface="맑은 고딕"/>
                <a:cs typeface="맑은 고딕"/>
              </a:rPr>
              <a:t>최근</a:t>
            </a:r>
            <a:r>
              <a:rPr sz="1200" spc="-5" dirty="0">
                <a:solidFill>
                  <a:srgbClr val="1F1F1F"/>
                </a:solidFill>
                <a:latin typeface="맑은 고딕"/>
                <a:cs typeface="맑은 고딕"/>
              </a:rPr>
              <a:t> </a:t>
            </a:r>
            <a:r>
              <a:rPr sz="1200" dirty="0">
                <a:solidFill>
                  <a:srgbClr val="1F1F1F"/>
                </a:solidFill>
                <a:latin typeface="맑은 고딕"/>
                <a:cs typeface="맑은 고딕"/>
              </a:rPr>
              <a:t>근로자의</a:t>
            </a:r>
            <a:r>
              <a:rPr sz="1200" spc="-10" dirty="0">
                <a:solidFill>
                  <a:srgbClr val="1F1F1F"/>
                </a:solidFill>
                <a:latin typeface="맑은 고딕"/>
                <a:cs typeface="맑은 고딕"/>
              </a:rPr>
              <a:t> </a:t>
            </a:r>
            <a:r>
              <a:rPr sz="1200" dirty="0">
                <a:solidFill>
                  <a:srgbClr val="1F1F1F"/>
                </a:solidFill>
                <a:latin typeface="맑은 고딕"/>
                <a:cs typeface="맑은 고딕"/>
              </a:rPr>
              <a:t>업무상</a:t>
            </a:r>
            <a:r>
              <a:rPr sz="1200" spc="-20" dirty="0">
                <a:solidFill>
                  <a:srgbClr val="1F1F1F"/>
                </a:solidFill>
                <a:latin typeface="맑은 고딕"/>
                <a:cs typeface="맑은 고딕"/>
              </a:rPr>
              <a:t> </a:t>
            </a:r>
            <a:r>
              <a:rPr sz="1200" dirty="0">
                <a:solidFill>
                  <a:srgbClr val="1F1F1F"/>
                </a:solidFill>
                <a:latin typeface="맑은 고딕"/>
                <a:cs typeface="맑은 고딕"/>
              </a:rPr>
              <a:t>재해</a:t>
            </a:r>
            <a:r>
              <a:rPr sz="1200" spc="-5" dirty="0">
                <a:solidFill>
                  <a:srgbClr val="1F1F1F"/>
                </a:solidFill>
                <a:latin typeface="맑은 고딕"/>
                <a:cs typeface="맑은 고딕"/>
              </a:rPr>
              <a:t> </a:t>
            </a:r>
            <a:r>
              <a:rPr sz="1200" dirty="0">
                <a:solidFill>
                  <a:srgbClr val="1F1F1F"/>
                </a:solidFill>
                <a:latin typeface="맑은 고딕"/>
                <a:cs typeface="맑은 고딕"/>
              </a:rPr>
              <a:t>판정은</a:t>
            </a:r>
            <a:r>
              <a:rPr sz="1200" spc="-10" dirty="0">
                <a:solidFill>
                  <a:srgbClr val="1F1F1F"/>
                </a:solidFill>
                <a:latin typeface="맑은 고딕"/>
                <a:cs typeface="맑은 고딕"/>
              </a:rPr>
              <a:t> </a:t>
            </a:r>
            <a:r>
              <a:rPr sz="1200" dirty="0">
                <a:solidFill>
                  <a:srgbClr val="1F1F1F"/>
                </a:solidFill>
                <a:latin typeface="맑은 고딕"/>
                <a:cs typeface="맑은 고딕"/>
              </a:rPr>
              <a:t>높다. </a:t>
            </a:r>
            <a:r>
              <a:rPr sz="1200" spc="-475" dirty="0">
                <a:solidFill>
                  <a:srgbClr val="1F1F1F"/>
                </a:solidFill>
                <a:latin typeface="맑은 고딕"/>
                <a:cs typeface="맑은 고딕"/>
              </a:rPr>
              <a:t> </a:t>
            </a:r>
            <a:r>
              <a:rPr sz="1200" dirty="0">
                <a:solidFill>
                  <a:srgbClr val="1F1F1F"/>
                </a:solidFill>
                <a:latin typeface="맑은 고딕"/>
                <a:cs typeface="맑은 고딕"/>
              </a:rPr>
              <a:t>산업재해보상보험법에</a:t>
            </a:r>
            <a:r>
              <a:rPr sz="1200" spc="-50" dirty="0">
                <a:solidFill>
                  <a:srgbClr val="1F1F1F"/>
                </a:solidFill>
                <a:latin typeface="맑은 고딕"/>
                <a:cs typeface="맑은 고딕"/>
              </a:rPr>
              <a:t> </a:t>
            </a:r>
            <a:r>
              <a:rPr sz="1200" dirty="0">
                <a:solidFill>
                  <a:srgbClr val="1F1F1F"/>
                </a:solidFill>
                <a:latin typeface="맑은 고딕"/>
                <a:cs typeface="맑은 고딕"/>
              </a:rPr>
              <a:t>따라</a:t>
            </a:r>
            <a:r>
              <a:rPr sz="1200" spc="-15" dirty="0">
                <a:solidFill>
                  <a:srgbClr val="1F1F1F"/>
                </a:solidFill>
                <a:latin typeface="맑은 고딕"/>
                <a:cs typeface="맑은 고딕"/>
              </a:rPr>
              <a:t> </a:t>
            </a:r>
            <a:r>
              <a:rPr sz="1200" dirty="0">
                <a:solidFill>
                  <a:srgbClr val="1F1F1F"/>
                </a:solidFill>
                <a:latin typeface="맑은 고딕"/>
                <a:cs typeface="맑은 고딕"/>
              </a:rPr>
              <a:t>요양급여,</a:t>
            </a:r>
            <a:r>
              <a:rPr sz="1200" spc="-5" dirty="0">
                <a:solidFill>
                  <a:srgbClr val="1F1F1F"/>
                </a:solidFill>
                <a:latin typeface="맑은 고딕"/>
                <a:cs typeface="맑은 고딕"/>
              </a:rPr>
              <a:t> </a:t>
            </a:r>
            <a:r>
              <a:rPr sz="1200" dirty="0">
                <a:solidFill>
                  <a:srgbClr val="1F1F1F"/>
                </a:solidFill>
                <a:latin typeface="맑은 고딕"/>
                <a:cs typeface="맑은 고딕"/>
              </a:rPr>
              <a:t>장애급여,</a:t>
            </a:r>
            <a:r>
              <a:rPr sz="1200" spc="-20" dirty="0">
                <a:solidFill>
                  <a:srgbClr val="1F1F1F"/>
                </a:solidFill>
                <a:latin typeface="맑은 고딕"/>
                <a:cs typeface="맑은 고딕"/>
              </a:rPr>
              <a:t> </a:t>
            </a:r>
            <a:r>
              <a:rPr sz="1200" dirty="0">
                <a:solidFill>
                  <a:srgbClr val="1F1F1F"/>
                </a:solidFill>
                <a:latin typeface="맑은 고딕"/>
                <a:cs typeface="맑은 고딕"/>
              </a:rPr>
              <a:t>유족급여,</a:t>
            </a:r>
            <a:r>
              <a:rPr sz="1200" spc="-15" dirty="0">
                <a:solidFill>
                  <a:srgbClr val="1F1F1F"/>
                </a:solidFill>
                <a:latin typeface="맑은 고딕"/>
                <a:cs typeface="맑은 고딕"/>
              </a:rPr>
              <a:t> </a:t>
            </a:r>
            <a:r>
              <a:rPr sz="1200" dirty="0">
                <a:solidFill>
                  <a:srgbClr val="1F1F1F"/>
                </a:solidFill>
                <a:latin typeface="맑은 고딕"/>
                <a:cs typeface="맑은 고딕"/>
              </a:rPr>
              <a:t>간병급여,</a:t>
            </a:r>
            <a:r>
              <a:rPr sz="1200" spc="-10" dirty="0">
                <a:solidFill>
                  <a:srgbClr val="1F1F1F"/>
                </a:solidFill>
                <a:latin typeface="맑은 고딕"/>
                <a:cs typeface="맑은 고딕"/>
              </a:rPr>
              <a:t> </a:t>
            </a:r>
            <a:r>
              <a:rPr sz="1200" dirty="0">
                <a:solidFill>
                  <a:srgbClr val="1F1F1F"/>
                </a:solidFill>
                <a:latin typeface="맑은 고딕"/>
                <a:cs typeface="맑은 고딕"/>
              </a:rPr>
              <a:t>장례비,</a:t>
            </a:r>
            <a:r>
              <a:rPr sz="1200" spc="-15" dirty="0">
                <a:solidFill>
                  <a:srgbClr val="1F1F1F"/>
                </a:solidFill>
                <a:latin typeface="맑은 고딕"/>
                <a:cs typeface="맑은 고딕"/>
              </a:rPr>
              <a:t> </a:t>
            </a:r>
            <a:r>
              <a:rPr sz="1200" dirty="0">
                <a:solidFill>
                  <a:srgbClr val="1F1F1F"/>
                </a:solidFill>
                <a:latin typeface="맑은 고딕"/>
                <a:cs typeface="맑은 고딕"/>
              </a:rPr>
              <a:t>휴업급여,</a:t>
            </a:r>
            <a:r>
              <a:rPr sz="1200" spc="484" dirty="0">
                <a:solidFill>
                  <a:srgbClr val="1F1F1F"/>
                </a:solidFill>
                <a:latin typeface="맑은 고딕"/>
                <a:cs typeface="맑은 고딕"/>
              </a:rPr>
              <a:t> </a:t>
            </a:r>
            <a:r>
              <a:rPr sz="1200" dirty="0">
                <a:solidFill>
                  <a:srgbClr val="1F1F1F"/>
                </a:solidFill>
                <a:latin typeface="맑은 고딕"/>
                <a:cs typeface="맑은 고딕"/>
              </a:rPr>
              <a:t>상병보상일수,</a:t>
            </a:r>
            <a:r>
              <a:rPr sz="1200" spc="-30" dirty="0">
                <a:solidFill>
                  <a:srgbClr val="1F1F1F"/>
                </a:solidFill>
                <a:latin typeface="맑은 고딕"/>
                <a:cs typeface="맑은 고딕"/>
              </a:rPr>
              <a:t> </a:t>
            </a:r>
            <a:r>
              <a:rPr sz="1200" dirty="0">
                <a:solidFill>
                  <a:srgbClr val="1F1F1F"/>
                </a:solidFill>
                <a:latin typeface="맑은 고딕"/>
                <a:cs typeface="맑은 고딕"/>
              </a:rPr>
              <a:t>의학적</a:t>
            </a:r>
            <a:r>
              <a:rPr sz="1200" spc="-15" dirty="0">
                <a:solidFill>
                  <a:srgbClr val="1F1F1F"/>
                </a:solidFill>
                <a:latin typeface="맑은 고딕"/>
                <a:cs typeface="맑은 고딕"/>
              </a:rPr>
              <a:t> </a:t>
            </a:r>
            <a:r>
              <a:rPr sz="1200" dirty="0">
                <a:solidFill>
                  <a:srgbClr val="1F1F1F"/>
                </a:solidFill>
                <a:latin typeface="맑은 고딕"/>
                <a:cs typeface="맑은 고딕"/>
              </a:rPr>
              <a:t>소견에</a:t>
            </a:r>
            <a:endParaRPr sz="1200" dirty="0">
              <a:latin typeface="맑은 고딕"/>
              <a:cs typeface="맑은 고딕"/>
            </a:endParaRPr>
          </a:p>
          <a:p>
            <a:pPr marL="12700">
              <a:lnSpc>
                <a:spcPct val="100000"/>
              </a:lnSpc>
              <a:spcBef>
                <a:spcPts val="830"/>
              </a:spcBef>
            </a:pPr>
            <a:r>
              <a:rPr sz="1200" dirty="0">
                <a:solidFill>
                  <a:srgbClr val="1F1F1F"/>
                </a:solidFill>
                <a:latin typeface="맑은 고딕"/>
                <a:cs typeface="맑은 고딕"/>
              </a:rPr>
              <a:t>따른</a:t>
            </a:r>
            <a:r>
              <a:rPr sz="1200" spc="-15" dirty="0">
                <a:solidFill>
                  <a:srgbClr val="1F1F1F"/>
                </a:solidFill>
                <a:latin typeface="맑은 고딕"/>
                <a:cs typeface="맑은 고딕"/>
              </a:rPr>
              <a:t> </a:t>
            </a:r>
            <a:r>
              <a:rPr sz="1200" dirty="0">
                <a:solidFill>
                  <a:srgbClr val="1F1F1F"/>
                </a:solidFill>
                <a:latin typeface="맑은 고딕"/>
                <a:cs typeface="맑은 고딕"/>
              </a:rPr>
              <a:t>재요양급여,</a:t>
            </a:r>
            <a:r>
              <a:rPr sz="1200" spc="-20" dirty="0">
                <a:solidFill>
                  <a:srgbClr val="1F1F1F"/>
                </a:solidFill>
                <a:latin typeface="맑은 고딕"/>
                <a:cs typeface="맑은 고딕"/>
              </a:rPr>
              <a:t> </a:t>
            </a:r>
            <a:r>
              <a:rPr sz="1200" dirty="0">
                <a:solidFill>
                  <a:srgbClr val="1F1F1F"/>
                </a:solidFill>
                <a:latin typeface="맑은 고딕"/>
                <a:cs typeface="맑은 고딕"/>
              </a:rPr>
              <a:t>진단서발급비,</a:t>
            </a:r>
            <a:r>
              <a:rPr sz="1200" spc="-20" dirty="0">
                <a:solidFill>
                  <a:srgbClr val="1F1F1F"/>
                </a:solidFill>
                <a:latin typeface="맑은 고딕"/>
                <a:cs typeface="맑은 고딕"/>
              </a:rPr>
              <a:t> </a:t>
            </a:r>
            <a:r>
              <a:rPr sz="1200" dirty="0">
                <a:solidFill>
                  <a:srgbClr val="1F1F1F"/>
                </a:solidFill>
                <a:latin typeface="맑은 고딕"/>
                <a:cs typeface="맑은 고딕"/>
              </a:rPr>
              <a:t>간병비,</a:t>
            </a:r>
            <a:r>
              <a:rPr sz="1200" spc="-15" dirty="0">
                <a:solidFill>
                  <a:srgbClr val="1F1F1F"/>
                </a:solidFill>
                <a:latin typeface="맑은 고딕"/>
                <a:cs typeface="맑은 고딕"/>
              </a:rPr>
              <a:t> </a:t>
            </a:r>
            <a:r>
              <a:rPr sz="1200" dirty="0">
                <a:solidFill>
                  <a:srgbClr val="1F1F1F"/>
                </a:solidFill>
                <a:latin typeface="맑은 고딕"/>
                <a:cs typeface="맑은 고딕"/>
              </a:rPr>
              <a:t>그 밖에</a:t>
            </a:r>
            <a:r>
              <a:rPr sz="1200" spc="-15" dirty="0">
                <a:solidFill>
                  <a:srgbClr val="1F1F1F"/>
                </a:solidFill>
                <a:latin typeface="맑은 고딕"/>
                <a:cs typeface="맑은 고딕"/>
              </a:rPr>
              <a:t> </a:t>
            </a:r>
            <a:r>
              <a:rPr sz="1200" dirty="0">
                <a:solidFill>
                  <a:srgbClr val="1F1F1F"/>
                </a:solidFill>
                <a:latin typeface="맑은 고딕"/>
                <a:cs typeface="맑은 고딕"/>
              </a:rPr>
              <a:t>필요한</a:t>
            </a:r>
            <a:r>
              <a:rPr sz="1200" spc="-25" dirty="0">
                <a:solidFill>
                  <a:srgbClr val="1F1F1F"/>
                </a:solidFill>
                <a:latin typeface="맑은 고딕"/>
                <a:cs typeface="맑은 고딕"/>
              </a:rPr>
              <a:t> </a:t>
            </a:r>
            <a:r>
              <a:rPr sz="1200" dirty="0">
                <a:solidFill>
                  <a:srgbClr val="1F1F1F"/>
                </a:solidFill>
                <a:latin typeface="맑은 고딕"/>
                <a:cs typeface="맑은 고딕"/>
              </a:rPr>
              <a:t>급여를</a:t>
            </a:r>
            <a:r>
              <a:rPr sz="1200" spc="-10" dirty="0">
                <a:solidFill>
                  <a:srgbClr val="1F1F1F"/>
                </a:solidFill>
                <a:latin typeface="맑은 고딕"/>
                <a:cs typeface="맑은 고딕"/>
              </a:rPr>
              <a:t> </a:t>
            </a:r>
            <a:r>
              <a:rPr sz="1200" dirty="0">
                <a:solidFill>
                  <a:srgbClr val="1F1F1F"/>
                </a:solidFill>
                <a:latin typeface="맑은 고딕"/>
                <a:cs typeface="맑은 고딕"/>
              </a:rPr>
              <a:t>지급.</a:t>
            </a:r>
            <a:endParaRPr sz="1200" dirty="0">
              <a:latin typeface="맑은 고딕"/>
              <a:cs typeface="맑은 고딕"/>
            </a:endParaRPr>
          </a:p>
        </p:txBody>
      </p:sp>
      <p:sp>
        <p:nvSpPr>
          <p:cNvPr id="12" name="TextBox 11">
            <a:extLst>
              <a:ext uri="{FF2B5EF4-FFF2-40B4-BE49-F238E27FC236}">
                <a16:creationId xmlns:a16="http://schemas.microsoft.com/office/drawing/2014/main" id="{DEF2E024-F0F0-233B-EE52-38A5464D5125}"/>
              </a:ext>
            </a:extLst>
          </p:cNvPr>
          <p:cNvSpPr txBox="1"/>
          <p:nvPr/>
        </p:nvSpPr>
        <p:spPr>
          <a:xfrm>
            <a:off x="293472" y="2943476"/>
            <a:ext cx="11332470" cy="1203086"/>
          </a:xfrm>
          <a:prstGeom prst="rect">
            <a:avLst/>
          </a:prstGeom>
          <a:noFill/>
        </p:spPr>
        <p:txBody>
          <a:bodyPr wrap="square" rtlCol="0">
            <a:spAutoFit/>
          </a:bodyPr>
          <a:lstStyle/>
          <a:p>
            <a:pPr>
              <a:lnSpc>
                <a:spcPct val="150000"/>
              </a:lnSpc>
              <a:spcBef>
                <a:spcPts val="105"/>
              </a:spcBef>
            </a:pPr>
            <a:r>
              <a:rPr lang="ko-KR" altLang="en-US" sz="1200" dirty="0">
                <a:latin typeface="맑은 고딕"/>
              </a:rPr>
              <a:t>중대재해 처벌 등에 관한 법률 </a:t>
            </a:r>
            <a:r>
              <a:rPr lang="en-US" altLang="ko-KR" sz="1200" dirty="0">
                <a:latin typeface="맑은 고딕"/>
              </a:rPr>
              <a:t>[</a:t>
            </a:r>
            <a:r>
              <a:rPr lang="ko-KR" altLang="en-US" sz="1200" dirty="0">
                <a:latin typeface="맑은 고딕"/>
              </a:rPr>
              <a:t>법률 제</a:t>
            </a:r>
            <a:r>
              <a:rPr lang="en-US" altLang="ko-KR" sz="1200" dirty="0">
                <a:latin typeface="맑은 고딕"/>
              </a:rPr>
              <a:t>17907</a:t>
            </a:r>
            <a:r>
              <a:rPr lang="ko-KR" altLang="en-US" sz="1200" dirty="0">
                <a:latin typeface="맑은 고딕"/>
              </a:rPr>
              <a:t>호</a:t>
            </a:r>
            <a:r>
              <a:rPr lang="en-US" altLang="ko-KR" sz="1200" dirty="0">
                <a:latin typeface="맑은 고딕"/>
              </a:rPr>
              <a:t>,</a:t>
            </a:r>
            <a:r>
              <a:rPr lang="ko-KR" altLang="en-US" sz="1200" dirty="0">
                <a:latin typeface="맑은 고딕"/>
              </a:rPr>
              <a:t> </a:t>
            </a:r>
            <a:r>
              <a:rPr lang="en-US" altLang="ko-KR" sz="1200" dirty="0">
                <a:latin typeface="맑은 고딕"/>
              </a:rPr>
              <a:t>2021.</a:t>
            </a:r>
            <a:r>
              <a:rPr lang="ko-KR" altLang="en-US" sz="1200" dirty="0">
                <a:latin typeface="맑은 고딕"/>
              </a:rPr>
              <a:t> </a:t>
            </a:r>
            <a:r>
              <a:rPr lang="en-US" altLang="ko-KR" sz="1200" dirty="0">
                <a:latin typeface="맑은 고딕"/>
              </a:rPr>
              <a:t>1.</a:t>
            </a:r>
            <a:r>
              <a:rPr lang="ko-KR" altLang="en-US" sz="1200" dirty="0">
                <a:latin typeface="맑은 고딕"/>
              </a:rPr>
              <a:t> </a:t>
            </a:r>
            <a:r>
              <a:rPr lang="en-US" altLang="ko-KR" sz="1200" dirty="0">
                <a:latin typeface="맑은 고딕"/>
              </a:rPr>
              <a:t>26,</a:t>
            </a:r>
            <a:r>
              <a:rPr lang="ko-KR" altLang="en-US" sz="1200" dirty="0">
                <a:latin typeface="맑은 고딕"/>
              </a:rPr>
              <a:t> 제정</a:t>
            </a:r>
            <a:r>
              <a:rPr lang="en-US" altLang="ko-KR" sz="1200" dirty="0">
                <a:latin typeface="맑은 고딕"/>
              </a:rPr>
              <a:t>]</a:t>
            </a:r>
          </a:p>
          <a:p>
            <a:pPr>
              <a:lnSpc>
                <a:spcPct val="150000"/>
              </a:lnSpc>
              <a:spcBef>
                <a:spcPts val="105"/>
              </a:spcBef>
            </a:pPr>
            <a:r>
              <a:rPr lang="ko-KR" altLang="en-US" sz="1200" dirty="0">
                <a:latin typeface="맑은 고딕"/>
              </a:rPr>
              <a:t>유해요인으로 급성중독 등 대통령령으로 정하는 직업성 질병자가 </a:t>
            </a:r>
            <a:r>
              <a:rPr lang="en-US" altLang="ko-KR" sz="1200" dirty="0">
                <a:latin typeface="맑은 고딕"/>
              </a:rPr>
              <a:t>1</a:t>
            </a:r>
            <a:r>
              <a:rPr lang="ko-KR" altLang="en-US" sz="1200" dirty="0">
                <a:latin typeface="맑은 고딕"/>
              </a:rPr>
              <a:t>년 이내에 </a:t>
            </a:r>
            <a:r>
              <a:rPr lang="en-US" altLang="ko-KR" sz="1200" dirty="0">
                <a:latin typeface="맑은 고딕"/>
              </a:rPr>
              <a:t>3</a:t>
            </a:r>
            <a:r>
              <a:rPr lang="ko-KR" altLang="en-US" sz="1200" dirty="0">
                <a:latin typeface="맑은 고딕"/>
              </a:rPr>
              <a:t>명 이상 발생</a:t>
            </a:r>
            <a:r>
              <a:rPr lang="en-US" altLang="ko-KR" sz="1200" dirty="0">
                <a:latin typeface="맑은 고딕"/>
              </a:rPr>
              <a:t>, </a:t>
            </a:r>
            <a:r>
              <a:rPr lang="ko-KR" altLang="en-US" sz="1200" dirty="0">
                <a:latin typeface="맑은 고딕"/>
              </a:rPr>
              <a:t>통일한 원인으로 </a:t>
            </a:r>
            <a:r>
              <a:rPr lang="en-US" altLang="ko-KR" sz="1200" dirty="0">
                <a:latin typeface="맑은 고딕"/>
              </a:rPr>
              <a:t>3</a:t>
            </a:r>
            <a:r>
              <a:rPr lang="ko-KR" altLang="en-US" sz="1200" dirty="0">
                <a:latin typeface="맑은 고딕"/>
              </a:rPr>
              <a:t>개월 이상 치료가 필요한 질병자가 </a:t>
            </a:r>
            <a:r>
              <a:rPr lang="en-US" altLang="ko-KR" sz="1200" dirty="0">
                <a:latin typeface="맑은 고딕"/>
              </a:rPr>
              <a:t>10</a:t>
            </a:r>
            <a:r>
              <a:rPr lang="ko-KR" altLang="en-US" sz="1200" dirty="0">
                <a:latin typeface="맑은 고딕"/>
              </a:rPr>
              <a:t>명 이상 발생</a:t>
            </a:r>
            <a:endParaRPr lang="en-US" altLang="ko-KR" sz="1200" dirty="0">
              <a:latin typeface="맑은 고딕"/>
            </a:endParaRPr>
          </a:p>
          <a:p>
            <a:pPr>
              <a:lnSpc>
                <a:spcPct val="150000"/>
              </a:lnSpc>
              <a:spcBef>
                <a:spcPts val="105"/>
              </a:spcBef>
            </a:pPr>
            <a:r>
              <a:rPr lang="ko-KR" altLang="en-US" sz="1200" dirty="0">
                <a:latin typeface="맑은 고딕"/>
              </a:rPr>
              <a:t>피부질환은 화학물질</a:t>
            </a:r>
            <a:r>
              <a:rPr lang="en-US" altLang="ko-KR" sz="1200" dirty="0">
                <a:latin typeface="맑은 고딕"/>
              </a:rPr>
              <a:t>, </a:t>
            </a:r>
            <a:r>
              <a:rPr lang="ko-KR" altLang="en-US" sz="1200" dirty="0">
                <a:latin typeface="맑은 고딕"/>
              </a:rPr>
              <a:t>미생물</a:t>
            </a:r>
            <a:r>
              <a:rPr lang="en-US" altLang="ko-KR" sz="1200" dirty="0">
                <a:latin typeface="맑은 고딕"/>
              </a:rPr>
              <a:t>, </a:t>
            </a:r>
            <a:r>
              <a:rPr lang="ko-KR" altLang="en-US" sz="1200" dirty="0">
                <a:latin typeface="맑은 고딕"/>
              </a:rPr>
              <a:t>열</a:t>
            </a:r>
            <a:r>
              <a:rPr lang="en-US" altLang="ko-KR" sz="1200" dirty="0">
                <a:latin typeface="맑은 고딕"/>
              </a:rPr>
              <a:t>, </a:t>
            </a:r>
            <a:r>
              <a:rPr lang="ko-KR" altLang="en-US" sz="1200" dirty="0">
                <a:latin typeface="맑은 고딕"/>
              </a:rPr>
              <a:t>습기</a:t>
            </a:r>
            <a:r>
              <a:rPr lang="en-US" altLang="ko-KR" sz="1200" dirty="0">
                <a:latin typeface="맑은 고딕"/>
              </a:rPr>
              <a:t>, </a:t>
            </a:r>
            <a:r>
              <a:rPr lang="ko-KR" altLang="en-US" sz="1200" dirty="0">
                <a:latin typeface="맑은 고딕"/>
              </a:rPr>
              <a:t>자외선</a:t>
            </a:r>
            <a:r>
              <a:rPr lang="en-US" altLang="ko-KR" sz="1200" dirty="0">
                <a:latin typeface="맑은 고딕"/>
              </a:rPr>
              <a:t>, </a:t>
            </a:r>
            <a:r>
              <a:rPr lang="ko-KR" altLang="en-US" sz="1200" dirty="0">
                <a:latin typeface="맑은 고딕"/>
              </a:rPr>
              <a:t>먼지</a:t>
            </a:r>
            <a:r>
              <a:rPr lang="en-US" altLang="ko-KR" sz="1200" dirty="0">
                <a:latin typeface="맑은 고딕"/>
              </a:rPr>
              <a:t>, </a:t>
            </a:r>
            <a:r>
              <a:rPr lang="ko-KR" altLang="en-US" sz="1200" dirty="0">
                <a:latin typeface="맑은 고딕"/>
              </a:rPr>
              <a:t>소음</a:t>
            </a:r>
            <a:r>
              <a:rPr lang="en-US" altLang="ko-KR" sz="1200" dirty="0">
                <a:latin typeface="맑은 고딕"/>
              </a:rPr>
              <a:t>, </a:t>
            </a:r>
            <a:r>
              <a:rPr lang="ko-KR" altLang="en-US" sz="1200" dirty="0">
                <a:latin typeface="맑은 고딕"/>
              </a:rPr>
              <a:t>진동</a:t>
            </a:r>
            <a:r>
              <a:rPr lang="en-US" altLang="ko-KR" sz="1200" dirty="0">
                <a:latin typeface="맑은 고딕"/>
              </a:rPr>
              <a:t>, </a:t>
            </a:r>
            <a:r>
              <a:rPr lang="ko-KR" altLang="en-US" sz="1200" dirty="0">
                <a:latin typeface="맑은 고딕"/>
              </a:rPr>
              <a:t>스트레스 등 다양한 요인에 의해 발생할 수 있다</a:t>
            </a:r>
            <a:r>
              <a:rPr lang="en-US" altLang="ko-KR" sz="1200" dirty="0">
                <a:latin typeface="맑은 고딕"/>
              </a:rPr>
              <a:t>.</a:t>
            </a:r>
          </a:p>
          <a:p>
            <a:pPr>
              <a:lnSpc>
                <a:spcPct val="150000"/>
              </a:lnSpc>
              <a:spcBef>
                <a:spcPts val="105"/>
              </a:spcBef>
            </a:pPr>
            <a:r>
              <a:rPr lang="ko-KR" altLang="en-US" sz="1200" dirty="0">
                <a:latin typeface="맑은 고딕"/>
              </a:rPr>
              <a:t>사업주는 중대재해처벌법을 위반하여 근로자에게 피부질환을 발생시킨 경우 </a:t>
            </a:r>
            <a:r>
              <a:rPr lang="en-US" altLang="ko-KR" sz="1200" dirty="0">
                <a:latin typeface="맑은 고딕"/>
              </a:rPr>
              <a:t>1</a:t>
            </a:r>
            <a:r>
              <a:rPr lang="ko-KR" altLang="en-US" sz="1200" dirty="0">
                <a:latin typeface="맑은 고딕"/>
              </a:rPr>
              <a:t>년 이상 </a:t>
            </a:r>
            <a:r>
              <a:rPr lang="en-US" altLang="ko-KR" sz="1200" dirty="0">
                <a:latin typeface="맑은 고딕"/>
              </a:rPr>
              <a:t>10</a:t>
            </a:r>
            <a:r>
              <a:rPr lang="ko-KR" altLang="en-US" sz="1200" dirty="0">
                <a:latin typeface="맑은 고딕"/>
              </a:rPr>
              <a:t>년 이하의 징역 또는 </a:t>
            </a:r>
            <a:r>
              <a:rPr lang="en-US" altLang="ko-KR" sz="1200" dirty="0">
                <a:latin typeface="맑은 고딕"/>
              </a:rPr>
              <a:t>1000</a:t>
            </a:r>
            <a:r>
              <a:rPr lang="ko-KR" altLang="en-US" sz="1200" dirty="0">
                <a:latin typeface="맑은 고딕"/>
              </a:rPr>
              <a:t>만원 이상</a:t>
            </a:r>
            <a:r>
              <a:rPr lang="en-US" altLang="ko-KR" sz="1200" dirty="0">
                <a:latin typeface="맑은 고딕"/>
              </a:rPr>
              <a:t>, 1</a:t>
            </a:r>
            <a:r>
              <a:rPr lang="ko-KR" altLang="en-US" sz="1200" dirty="0">
                <a:latin typeface="맑은 고딕"/>
              </a:rPr>
              <a:t>억원 이하의 벌금</a:t>
            </a:r>
            <a:endParaRPr lang="en-US" altLang="ko-KR" sz="1200" dirty="0">
              <a:latin typeface="맑은 고딕"/>
            </a:endParaRPr>
          </a:p>
        </p:txBody>
      </p:sp>
    </p:spTree>
    <p:extLst>
      <p:ext uri="{BB962C8B-B14F-4D97-AF65-F5344CB8AC3E}">
        <p14:creationId xmlns:p14="http://schemas.microsoft.com/office/powerpoint/2010/main" val="2606549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descr="텍스트이(가) 표시된 사진&#10;&#10;자동 생성된 설명">
            <a:extLst>
              <a:ext uri="{FF2B5EF4-FFF2-40B4-BE49-F238E27FC236}">
                <a16:creationId xmlns:a16="http://schemas.microsoft.com/office/drawing/2014/main" id="{49FA4ADE-E5C0-1EEA-073A-F4534460C6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6139930"/>
            <a:ext cx="2524123" cy="829982"/>
          </a:xfrm>
          <a:prstGeom prst="rect">
            <a:avLst/>
          </a:prstGeom>
        </p:spPr>
      </p:pic>
      <p:sp>
        <p:nvSpPr>
          <p:cNvPr id="4" name="제목 3">
            <a:extLst>
              <a:ext uri="{FF2B5EF4-FFF2-40B4-BE49-F238E27FC236}">
                <a16:creationId xmlns:a16="http://schemas.microsoft.com/office/drawing/2014/main" id="{01B64B24-6424-7F05-0022-5E45A0E2A923}"/>
              </a:ext>
            </a:extLst>
          </p:cNvPr>
          <p:cNvSpPr txBox="1">
            <a:spLocks/>
          </p:cNvSpPr>
          <p:nvPr/>
        </p:nvSpPr>
        <p:spPr>
          <a:xfrm>
            <a:off x="302803" y="102585"/>
            <a:ext cx="7461238" cy="512762"/>
          </a:xfrm>
          <a:prstGeom prst="rect">
            <a:avLst/>
          </a:prstGeom>
        </p:spPr>
        <p:txBody>
          <a:bodyPr vert="horz" lIns="91440" tIns="45720" rIns="91440" bIns="45720" rtlCol="0" anchor="b">
            <a:no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algn="l"/>
            <a:r>
              <a:rPr lang="en-US" altLang="ko-KR" sz="2400" b="1" dirty="0">
                <a:solidFill>
                  <a:srgbClr val="002060"/>
                </a:solidFill>
                <a:latin typeface="Calibri" panose="020F0502020204030204"/>
                <a:ea typeface="+mn-ea"/>
                <a:cs typeface="+mn-cs"/>
              </a:rPr>
              <a:t>2. AI Camera </a:t>
            </a:r>
            <a:r>
              <a:rPr lang="ko-KR" altLang="en-US" sz="2400" b="1" dirty="0">
                <a:solidFill>
                  <a:srgbClr val="002060"/>
                </a:solidFill>
                <a:latin typeface="Calibri" panose="020F0502020204030204"/>
                <a:ea typeface="+mn-ea"/>
                <a:cs typeface="+mn-cs"/>
              </a:rPr>
              <a:t>기술을 이용한 비접촉식 생체인식 기술</a:t>
            </a:r>
          </a:p>
        </p:txBody>
      </p:sp>
      <p:pic>
        <p:nvPicPr>
          <p:cNvPr id="63" name="그림 62">
            <a:extLst>
              <a:ext uri="{FF2B5EF4-FFF2-40B4-BE49-F238E27FC236}">
                <a16:creationId xmlns:a16="http://schemas.microsoft.com/office/drawing/2014/main" id="{845182D1-CB55-9D30-5AA9-01D917E8EC0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988" t="30244" r="5212" b="7254"/>
          <a:stretch/>
        </p:blipFill>
        <p:spPr>
          <a:xfrm>
            <a:off x="888855" y="931462"/>
            <a:ext cx="10414289" cy="5124492"/>
          </a:xfrm>
          <a:prstGeom prst="rect">
            <a:avLst/>
          </a:prstGeom>
        </p:spPr>
      </p:pic>
    </p:spTree>
    <p:extLst>
      <p:ext uri="{BB962C8B-B14F-4D97-AF65-F5344CB8AC3E}">
        <p14:creationId xmlns:p14="http://schemas.microsoft.com/office/powerpoint/2010/main" val="3630638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descr="텍스트이(가) 표시된 사진&#10;&#10;자동 생성된 설명">
            <a:extLst>
              <a:ext uri="{FF2B5EF4-FFF2-40B4-BE49-F238E27FC236}">
                <a16:creationId xmlns:a16="http://schemas.microsoft.com/office/drawing/2014/main" id="{49FA4ADE-E5C0-1EEA-073A-F4534460C6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6139930"/>
            <a:ext cx="2524123" cy="829982"/>
          </a:xfrm>
          <a:prstGeom prst="rect">
            <a:avLst/>
          </a:prstGeom>
        </p:spPr>
      </p:pic>
      <p:sp>
        <p:nvSpPr>
          <p:cNvPr id="4" name="제목 3">
            <a:extLst>
              <a:ext uri="{FF2B5EF4-FFF2-40B4-BE49-F238E27FC236}">
                <a16:creationId xmlns:a16="http://schemas.microsoft.com/office/drawing/2014/main" id="{01B64B24-6424-7F05-0022-5E45A0E2A923}"/>
              </a:ext>
            </a:extLst>
          </p:cNvPr>
          <p:cNvSpPr txBox="1">
            <a:spLocks/>
          </p:cNvSpPr>
          <p:nvPr/>
        </p:nvSpPr>
        <p:spPr>
          <a:xfrm>
            <a:off x="302803" y="102585"/>
            <a:ext cx="7461238" cy="512762"/>
          </a:xfrm>
          <a:prstGeom prst="rect">
            <a:avLst/>
          </a:prstGeom>
        </p:spPr>
        <p:txBody>
          <a:bodyPr vert="horz" lIns="91440" tIns="45720" rIns="91440" bIns="45720" rtlCol="0" anchor="b">
            <a:no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algn="l"/>
            <a:r>
              <a:rPr lang="en-US" altLang="ko-KR" sz="2400" b="1" dirty="0">
                <a:solidFill>
                  <a:srgbClr val="002060"/>
                </a:solidFill>
                <a:latin typeface="Calibri" panose="020F0502020204030204"/>
                <a:ea typeface="+mn-ea"/>
                <a:cs typeface="+mn-cs"/>
              </a:rPr>
              <a:t>2. AI Camera </a:t>
            </a:r>
            <a:r>
              <a:rPr lang="ko-KR" altLang="en-US" sz="2400" b="1" dirty="0">
                <a:solidFill>
                  <a:srgbClr val="002060"/>
                </a:solidFill>
                <a:latin typeface="Calibri" panose="020F0502020204030204"/>
                <a:ea typeface="+mn-ea"/>
                <a:cs typeface="+mn-cs"/>
              </a:rPr>
              <a:t>기술을 이용한 비접촉식 생체인식 기술</a:t>
            </a:r>
          </a:p>
        </p:txBody>
      </p:sp>
      <p:sp>
        <p:nvSpPr>
          <p:cNvPr id="5" name="TextBox 4">
            <a:extLst>
              <a:ext uri="{FF2B5EF4-FFF2-40B4-BE49-F238E27FC236}">
                <a16:creationId xmlns:a16="http://schemas.microsoft.com/office/drawing/2014/main" id="{51EA91B6-BFC2-B1C0-A43B-85C902568EF4}"/>
              </a:ext>
            </a:extLst>
          </p:cNvPr>
          <p:cNvSpPr txBox="1"/>
          <p:nvPr/>
        </p:nvSpPr>
        <p:spPr>
          <a:xfrm>
            <a:off x="302803" y="930342"/>
            <a:ext cx="3728021" cy="369332"/>
          </a:xfrm>
          <a:prstGeom prst="rect">
            <a:avLst/>
          </a:prstGeom>
          <a:noFill/>
        </p:spPr>
        <p:txBody>
          <a:bodyPr wrap="square">
            <a:spAutoFit/>
          </a:bodyPr>
          <a:lstStyle/>
          <a:p>
            <a:r>
              <a:rPr lang="en-US" altLang="ko-KR" b="1" dirty="0">
                <a:solidFill>
                  <a:srgbClr val="002060"/>
                </a:solidFill>
                <a:latin typeface="Calibri" panose="020F0502020204030204"/>
              </a:rPr>
              <a:t>- </a:t>
            </a:r>
            <a:r>
              <a:rPr lang="ko-KR" altLang="en-US" b="1" dirty="0">
                <a:solidFill>
                  <a:srgbClr val="002060"/>
                </a:solidFill>
                <a:latin typeface="Calibri" panose="020F0502020204030204"/>
              </a:rPr>
              <a:t>직업성 피부질환 진단기술</a:t>
            </a:r>
          </a:p>
        </p:txBody>
      </p:sp>
      <p:pic>
        <p:nvPicPr>
          <p:cNvPr id="6" name="object 2">
            <a:extLst>
              <a:ext uri="{FF2B5EF4-FFF2-40B4-BE49-F238E27FC236}">
                <a16:creationId xmlns:a16="http://schemas.microsoft.com/office/drawing/2014/main" id="{55E76635-81B9-B80B-A34C-11E3B2CE929D}"/>
              </a:ext>
            </a:extLst>
          </p:cNvPr>
          <p:cNvPicPr/>
          <p:nvPr/>
        </p:nvPicPr>
        <p:blipFill>
          <a:blip r:embed="rId3" cstate="print"/>
          <a:stretch>
            <a:fillRect/>
          </a:stretch>
        </p:blipFill>
        <p:spPr>
          <a:xfrm>
            <a:off x="1262064" y="1299674"/>
            <a:ext cx="9060678" cy="4925537"/>
          </a:xfrm>
          <a:prstGeom prst="rect">
            <a:avLst/>
          </a:prstGeom>
        </p:spPr>
      </p:pic>
    </p:spTree>
    <p:extLst>
      <p:ext uri="{BB962C8B-B14F-4D97-AF65-F5344CB8AC3E}">
        <p14:creationId xmlns:p14="http://schemas.microsoft.com/office/powerpoint/2010/main" val="3759997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descr="텍스트이(가) 표시된 사진&#10;&#10;자동 생성된 설명">
            <a:extLst>
              <a:ext uri="{FF2B5EF4-FFF2-40B4-BE49-F238E27FC236}">
                <a16:creationId xmlns:a16="http://schemas.microsoft.com/office/drawing/2014/main" id="{49FA4ADE-E5C0-1EEA-073A-F4534460C6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6139930"/>
            <a:ext cx="2524123" cy="829982"/>
          </a:xfrm>
          <a:prstGeom prst="rect">
            <a:avLst/>
          </a:prstGeom>
        </p:spPr>
      </p:pic>
      <p:sp>
        <p:nvSpPr>
          <p:cNvPr id="4" name="제목 3">
            <a:extLst>
              <a:ext uri="{FF2B5EF4-FFF2-40B4-BE49-F238E27FC236}">
                <a16:creationId xmlns:a16="http://schemas.microsoft.com/office/drawing/2014/main" id="{01B64B24-6424-7F05-0022-5E45A0E2A923}"/>
              </a:ext>
            </a:extLst>
          </p:cNvPr>
          <p:cNvSpPr txBox="1">
            <a:spLocks/>
          </p:cNvSpPr>
          <p:nvPr/>
        </p:nvSpPr>
        <p:spPr>
          <a:xfrm>
            <a:off x="302803" y="102585"/>
            <a:ext cx="7461238" cy="512762"/>
          </a:xfrm>
          <a:prstGeom prst="rect">
            <a:avLst/>
          </a:prstGeom>
        </p:spPr>
        <p:txBody>
          <a:bodyPr vert="horz" lIns="91440" tIns="45720" rIns="91440" bIns="45720" rtlCol="0" anchor="b">
            <a:no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algn="l"/>
            <a:r>
              <a:rPr lang="en-US" altLang="ko-KR" sz="2400" b="1" dirty="0">
                <a:solidFill>
                  <a:srgbClr val="002060"/>
                </a:solidFill>
                <a:latin typeface="Calibri" panose="020F0502020204030204"/>
                <a:ea typeface="+mn-ea"/>
                <a:cs typeface="+mn-cs"/>
              </a:rPr>
              <a:t>3. </a:t>
            </a:r>
            <a:r>
              <a:rPr lang="ko-KR" altLang="en-US" sz="2400" b="1" dirty="0">
                <a:solidFill>
                  <a:srgbClr val="002060"/>
                </a:solidFill>
                <a:latin typeface="Calibri" panose="020F0502020204030204"/>
                <a:ea typeface="+mn-ea"/>
                <a:cs typeface="+mn-cs"/>
              </a:rPr>
              <a:t>키오스크 솔루션 </a:t>
            </a:r>
            <a:r>
              <a:rPr lang="en-US" altLang="ko-KR" sz="2400" b="1" dirty="0">
                <a:solidFill>
                  <a:srgbClr val="002060"/>
                </a:solidFill>
                <a:latin typeface="Calibri" panose="020F0502020204030204"/>
                <a:ea typeface="+mn-ea"/>
                <a:cs typeface="+mn-cs"/>
              </a:rPr>
              <a:t>- </a:t>
            </a:r>
            <a:r>
              <a:rPr lang="en-US" altLang="ko-KR" sz="2400" b="1" dirty="0" err="1">
                <a:solidFill>
                  <a:srgbClr val="002060"/>
                </a:solidFill>
                <a:latin typeface="Calibri" panose="020F0502020204030204"/>
                <a:ea typeface="+mn-ea"/>
                <a:cs typeface="+mn-cs"/>
              </a:rPr>
              <a:t>rPPG</a:t>
            </a:r>
            <a:endParaRPr lang="ko-KR" altLang="en-US" sz="2400" b="1" dirty="0">
              <a:solidFill>
                <a:srgbClr val="002060"/>
              </a:solidFill>
              <a:latin typeface="Calibri" panose="020F0502020204030204"/>
              <a:ea typeface="+mn-ea"/>
              <a:cs typeface="+mn-cs"/>
            </a:endParaRPr>
          </a:p>
        </p:txBody>
      </p:sp>
      <p:pic>
        <p:nvPicPr>
          <p:cNvPr id="2" name="그림 1">
            <a:extLst>
              <a:ext uri="{FF2B5EF4-FFF2-40B4-BE49-F238E27FC236}">
                <a16:creationId xmlns:a16="http://schemas.microsoft.com/office/drawing/2014/main" id="{BC9D7CF5-A7B6-6CD6-A9B8-B48C40E73C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766" t="29873" r="4824" b="6800"/>
          <a:stretch/>
        </p:blipFill>
        <p:spPr>
          <a:xfrm>
            <a:off x="1262743" y="1035698"/>
            <a:ext cx="9666514" cy="4786604"/>
          </a:xfrm>
          <a:prstGeom prst="rect">
            <a:avLst/>
          </a:prstGeom>
        </p:spPr>
      </p:pic>
    </p:spTree>
    <p:extLst>
      <p:ext uri="{BB962C8B-B14F-4D97-AF65-F5344CB8AC3E}">
        <p14:creationId xmlns:p14="http://schemas.microsoft.com/office/powerpoint/2010/main" val="120006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descr="텍스트이(가) 표시된 사진&#10;&#10;자동 생성된 설명">
            <a:extLst>
              <a:ext uri="{FF2B5EF4-FFF2-40B4-BE49-F238E27FC236}">
                <a16:creationId xmlns:a16="http://schemas.microsoft.com/office/drawing/2014/main" id="{49FA4ADE-E5C0-1EEA-073A-F4534460C6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6139930"/>
            <a:ext cx="2524123" cy="829982"/>
          </a:xfrm>
          <a:prstGeom prst="rect">
            <a:avLst/>
          </a:prstGeom>
        </p:spPr>
      </p:pic>
      <p:sp>
        <p:nvSpPr>
          <p:cNvPr id="4" name="제목 3">
            <a:extLst>
              <a:ext uri="{FF2B5EF4-FFF2-40B4-BE49-F238E27FC236}">
                <a16:creationId xmlns:a16="http://schemas.microsoft.com/office/drawing/2014/main" id="{01B64B24-6424-7F05-0022-5E45A0E2A923}"/>
              </a:ext>
            </a:extLst>
          </p:cNvPr>
          <p:cNvSpPr txBox="1">
            <a:spLocks/>
          </p:cNvSpPr>
          <p:nvPr/>
        </p:nvSpPr>
        <p:spPr>
          <a:xfrm>
            <a:off x="302803" y="102585"/>
            <a:ext cx="7461238" cy="512762"/>
          </a:xfrm>
          <a:prstGeom prst="rect">
            <a:avLst/>
          </a:prstGeom>
        </p:spPr>
        <p:txBody>
          <a:bodyPr vert="horz" lIns="91440" tIns="45720" rIns="91440" bIns="45720" rtlCol="0" anchor="b">
            <a:no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algn="l"/>
            <a:r>
              <a:rPr lang="en-US" altLang="ko-KR" sz="2400" b="1" dirty="0">
                <a:solidFill>
                  <a:srgbClr val="002060"/>
                </a:solidFill>
                <a:latin typeface="Calibri" panose="020F0502020204030204"/>
                <a:ea typeface="+mn-ea"/>
                <a:cs typeface="+mn-cs"/>
              </a:rPr>
              <a:t>3. </a:t>
            </a:r>
            <a:r>
              <a:rPr lang="ko-KR" altLang="en-US" sz="2400" b="1" dirty="0">
                <a:solidFill>
                  <a:srgbClr val="002060"/>
                </a:solidFill>
                <a:latin typeface="Calibri" panose="020F0502020204030204"/>
                <a:ea typeface="+mn-ea"/>
                <a:cs typeface="+mn-cs"/>
              </a:rPr>
              <a:t>키오스크 솔루션 </a:t>
            </a:r>
            <a:r>
              <a:rPr lang="en-US" altLang="ko-KR" sz="2400" b="1" dirty="0">
                <a:solidFill>
                  <a:srgbClr val="002060"/>
                </a:solidFill>
                <a:latin typeface="Calibri" panose="020F0502020204030204"/>
                <a:ea typeface="+mn-ea"/>
                <a:cs typeface="+mn-cs"/>
              </a:rPr>
              <a:t>– </a:t>
            </a:r>
            <a:r>
              <a:rPr lang="ko-KR" altLang="en-US" sz="2400" b="1" dirty="0">
                <a:solidFill>
                  <a:srgbClr val="002060"/>
                </a:solidFill>
                <a:latin typeface="Calibri" panose="020F0502020204030204"/>
                <a:ea typeface="+mn-ea"/>
                <a:cs typeface="+mn-cs"/>
              </a:rPr>
              <a:t>직업성 피부질환 진단</a:t>
            </a:r>
          </a:p>
        </p:txBody>
      </p:sp>
      <p:pic>
        <p:nvPicPr>
          <p:cNvPr id="5" name="object 2">
            <a:extLst>
              <a:ext uri="{FF2B5EF4-FFF2-40B4-BE49-F238E27FC236}">
                <a16:creationId xmlns:a16="http://schemas.microsoft.com/office/drawing/2014/main" id="{2D456607-E48C-8B3E-C0C8-868F3E39C6E8}"/>
              </a:ext>
            </a:extLst>
          </p:cNvPr>
          <p:cNvPicPr/>
          <p:nvPr/>
        </p:nvPicPr>
        <p:blipFill>
          <a:blip r:embed="rId3" cstate="print"/>
          <a:stretch>
            <a:fillRect/>
          </a:stretch>
        </p:blipFill>
        <p:spPr>
          <a:xfrm>
            <a:off x="1262064" y="1262351"/>
            <a:ext cx="9060678" cy="4925537"/>
          </a:xfrm>
          <a:prstGeom prst="rect">
            <a:avLst/>
          </a:prstGeom>
        </p:spPr>
      </p:pic>
      <p:sp>
        <p:nvSpPr>
          <p:cNvPr id="6" name="TextBox 5">
            <a:extLst>
              <a:ext uri="{FF2B5EF4-FFF2-40B4-BE49-F238E27FC236}">
                <a16:creationId xmlns:a16="http://schemas.microsoft.com/office/drawing/2014/main" id="{1696D269-FD86-8A38-6151-7AB0403B1FC0}"/>
              </a:ext>
            </a:extLst>
          </p:cNvPr>
          <p:cNvSpPr txBox="1"/>
          <p:nvPr/>
        </p:nvSpPr>
        <p:spPr>
          <a:xfrm>
            <a:off x="302803" y="893019"/>
            <a:ext cx="3728021" cy="369332"/>
          </a:xfrm>
          <a:prstGeom prst="rect">
            <a:avLst/>
          </a:prstGeom>
          <a:noFill/>
        </p:spPr>
        <p:txBody>
          <a:bodyPr wrap="square">
            <a:spAutoFit/>
          </a:bodyPr>
          <a:lstStyle/>
          <a:p>
            <a:r>
              <a:rPr lang="en-US" altLang="ko-KR" b="1" dirty="0">
                <a:solidFill>
                  <a:srgbClr val="002060"/>
                </a:solidFill>
                <a:latin typeface="Calibri" panose="020F0502020204030204"/>
              </a:rPr>
              <a:t>- </a:t>
            </a:r>
            <a:r>
              <a:rPr lang="ko-KR" altLang="en-US" b="1" dirty="0">
                <a:solidFill>
                  <a:srgbClr val="002060"/>
                </a:solidFill>
                <a:latin typeface="Calibri" panose="020F0502020204030204"/>
              </a:rPr>
              <a:t>직업성 피부질환 진단기술</a:t>
            </a:r>
          </a:p>
        </p:txBody>
      </p:sp>
    </p:spTree>
    <p:extLst>
      <p:ext uri="{BB962C8B-B14F-4D97-AF65-F5344CB8AC3E}">
        <p14:creationId xmlns:p14="http://schemas.microsoft.com/office/powerpoint/2010/main" val="2583925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descr="텍스트이(가) 표시된 사진&#10;&#10;자동 생성된 설명">
            <a:extLst>
              <a:ext uri="{FF2B5EF4-FFF2-40B4-BE49-F238E27FC236}">
                <a16:creationId xmlns:a16="http://schemas.microsoft.com/office/drawing/2014/main" id="{49FA4ADE-E5C0-1EEA-073A-F4534460C6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6139930"/>
            <a:ext cx="2524123" cy="829982"/>
          </a:xfrm>
          <a:prstGeom prst="rect">
            <a:avLst/>
          </a:prstGeom>
        </p:spPr>
      </p:pic>
      <p:sp>
        <p:nvSpPr>
          <p:cNvPr id="4" name="제목 3">
            <a:extLst>
              <a:ext uri="{FF2B5EF4-FFF2-40B4-BE49-F238E27FC236}">
                <a16:creationId xmlns:a16="http://schemas.microsoft.com/office/drawing/2014/main" id="{01B64B24-6424-7F05-0022-5E45A0E2A923}"/>
              </a:ext>
            </a:extLst>
          </p:cNvPr>
          <p:cNvSpPr txBox="1">
            <a:spLocks/>
          </p:cNvSpPr>
          <p:nvPr/>
        </p:nvSpPr>
        <p:spPr>
          <a:xfrm>
            <a:off x="302803" y="102585"/>
            <a:ext cx="7461238" cy="512762"/>
          </a:xfrm>
          <a:prstGeom prst="rect">
            <a:avLst/>
          </a:prstGeom>
        </p:spPr>
        <p:txBody>
          <a:bodyPr vert="horz" lIns="91440" tIns="45720" rIns="91440" bIns="45720" rtlCol="0" anchor="b">
            <a:no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algn="l"/>
            <a:r>
              <a:rPr lang="en-US" altLang="ko-KR" sz="2400" b="1" dirty="0">
                <a:solidFill>
                  <a:srgbClr val="002060"/>
                </a:solidFill>
                <a:latin typeface="Calibri" panose="020F0502020204030204"/>
                <a:ea typeface="+mn-ea"/>
                <a:cs typeface="+mn-cs"/>
              </a:rPr>
              <a:t>4. </a:t>
            </a:r>
            <a:r>
              <a:rPr lang="ko-KR" altLang="en-US" sz="2400" b="1" dirty="0">
                <a:solidFill>
                  <a:srgbClr val="002060"/>
                </a:solidFill>
                <a:latin typeface="Calibri" panose="020F0502020204030204"/>
                <a:ea typeface="+mn-ea"/>
                <a:cs typeface="+mn-cs"/>
              </a:rPr>
              <a:t>실증 자료 </a:t>
            </a:r>
            <a:r>
              <a:rPr lang="en-US" altLang="ko-KR" sz="2400" b="1" dirty="0">
                <a:solidFill>
                  <a:srgbClr val="002060"/>
                </a:solidFill>
                <a:latin typeface="Calibri" panose="020F0502020204030204"/>
                <a:ea typeface="+mn-ea"/>
                <a:cs typeface="+mn-cs"/>
              </a:rPr>
              <a:t>- </a:t>
            </a:r>
            <a:r>
              <a:rPr lang="ko-KR" altLang="en-US" sz="2400" b="1" dirty="0">
                <a:solidFill>
                  <a:srgbClr val="002060"/>
                </a:solidFill>
                <a:latin typeface="Calibri" panose="020F0502020204030204"/>
                <a:ea typeface="+mn-ea"/>
                <a:cs typeface="+mn-cs"/>
              </a:rPr>
              <a:t>인증 현황</a:t>
            </a:r>
          </a:p>
        </p:txBody>
      </p:sp>
      <p:pic>
        <p:nvPicPr>
          <p:cNvPr id="7" name="object 3">
            <a:extLst>
              <a:ext uri="{FF2B5EF4-FFF2-40B4-BE49-F238E27FC236}">
                <a16:creationId xmlns:a16="http://schemas.microsoft.com/office/drawing/2014/main" id="{91753EF2-93B9-455F-00BA-6FD8CDC1535E}"/>
              </a:ext>
            </a:extLst>
          </p:cNvPr>
          <p:cNvPicPr/>
          <p:nvPr/>
        </p:nvPicPr>
        <p:blipFill rotWithShape="1">
          <a:blip r:embed="rId3" cstate="print"/>
          <a:srcRect b="6399"/>
          <a:stretch/>
        </p:blipFill>
        <p:spPr>
          <a:xfrm>
            <a:off x="1825050" y="1069926"/>
            <a:ext cx="8541897" cy="4276515"/>
          </a:xfrm>
          <a:prstGeom prst="rect">
            <a:avLst/>
          </a:prstGeom>
        </p:spPr>
      </p:pic>
      <p:pic>
        <p:nvPicPr>
          <p:cNvPr id="8" name="object 3">
            <a:extLst>
              <a:ext uri="{FF2B5EF4-FFF2-40B4-BE49-F238E27FC236}">
                <a16:creationId xmlns:a16="http://schemas.microsoft.com/office/drawing/2014/main" id="{0E985050-89C1-84B6-8BB7-537744C3C898}"/>
              </a:ext>
            </a:extLst>
          </p:cNvPr>
          <p:cNvPicPr/>
          <p:nvPr/>
        </p:nvPicPr>
        <p:blipFill rotWithShape="1">
          <a:blip r:embed="rId3" cstate="print"/>
          <a:srcRect t="93601" r="26806"/>
          <a:stretch/>
        </p:blipFill>
        <p:spPr>
          <a:xfrm>
            <a:off x="1825051" y="5508677"/>
            <a:ext cx="6252150" cy="292343"/>
          </a:xfrm>
          <a:prstGeom prst="rect">
            <a:avLst/>
          </a:prstGeom>
        </p:spPr>
      </p:pic>
    </p:spTree>
    <p:extLst>
      <p:ext uri="{BB962C8B-B14F-4D97-AF65-F5344CB8AC3E}">
        <p14:creationId xmlns:p14="http://schemas.microsoft.com/office/powerpoint/2010/main" val="2825387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descr="텍스트이(가) 표시된 사진&#10;&#10;자동 생성된 설명">
            <a:extLst>
              <a:ext uri="{FF2B5EF4-FFF2-40B4-BE49-F238E27FC236}">
                <a16:creationId xmlns:a16="http://schemas.microsoft.com/office/drawing/2014/main" id="{49FA4ADE-E5C0-1EEA-073A-F4534460C6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6139930"/>
            <a:ext cx="2524123" cy="829982"/>
          </a:xfrm>
          <a:prstGeom prst="rect">
            <a:avLst/>
          </a:prstGeom>
        </p:spPr>
      </p:pic>
      <p:sp>
        <p:nvSpPr>
          <p:cNvPr id="4" name="제목 3">
            <a:extLst>
              <a:ext uri="{FF2B5EF4-FFF2-40B4-BE49-F238E27FC236}">
                <a16:creationId xmlns:a16="http://schemas.microsoft.com/office/drawing/2014/main" id="{01B64B24-6424-7F05-0022-5E45A0E2A923}"/>
              </a:ext>
            </a:extLst>
          </p:cNvPr>
          <p:cNvSpPr txBox="1">
            <a:spLocks/>
          </p:cNvSpPr>
          <p:nvPr/>
        </p:nvSpPr>
        <p:spPr>
          <a:xfrm>
            <a:off x="302803" y="102585"/>
            <a:ext cx="7461238" cy="512762"/>
          </a:xfrm>
          <a:prstGeom prst="rect">
            <a:avLst/>
          </a:prstGeom>
        </p:spPr>
        <p:txBody>
          <a:bodyPr vert="horz" lIns="91440" tIns="45720" rIns="91440" bIns="45720" rtlCol="0" anchor="b">
            <a:no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algn="l"/>
            <a:r>
              <a:rPr lang="en-US" altLang="ko-KR" sz="2400" b="1" dirty="0">
                <a:solidFill>
                  <a:srgbClr val="002060"/>
                </a:solidFill>
                <a:latin typeface="Calibri" panose="020F0502020204030204"/>
                <a:ea typeface="+mn-ea"/>
                <a:cs typeface="+mn-cs"/>
              </a:rPr>
              <a:t>5. </a:t>
            </a:r>
            <a:r>
              <a:rPr lang="ko-KR" altLang="en-US" sz="2400" b="1" dirty="0">
                <a:solidFill>
                  <a:srgbClr val="002060"/>
                </a:solidFill>
                <a:latin typeface="Calibri" panose="020F0502020204030204"/>
                <a:ea typeface="+mn-ea"/>
                <a:cs typeface="+mn-cs"/>
              </a:rPr>
              <a:t>기대 효과</a:t>
            </a:r>
          </a:p>
        </p:txBody>
      </p:sp>
      <p:sp>
        <p:nvSpPr>
          <p:cNvPr id="98" name="TextBox 97">
            <a:extLst>
              <a:ext uri="{FF2B5EF4-FFF2-40B4-BE49-F238E27FC236}">
                <a16:creationId xmlns:a16="http://schemas.microsoft.com/office/drawing/2014/main" id="{4C1D3FD2-7116-949D-4581-920B9EDA4632}"/>
              </a:ext>
            </a:extLst>
          </p:cNvPr>
          <p:cNvSpPr txBox="1"/>
          <p:nvPr/>
        </p:nvSpPr>
        <p:spPr>
          <a:xfrm>
            <a:off x="595604" y="1407934"/>
            <a:ext cx="11000792" cy="4042132"/>
          </a:xfrm>
          <a:prstGeom prst="rect">
            <a:avLst/>
          </a:prstGeom>
          <a:noFill/>
        </p:spPr>
        <p:txBody>
          <a:bodyPr wrap="square" rtlCol="0">
            <a:spAutoFit/>
          </a:bodyPr>
          <a:lstStyle/>
          <a:p>
            <a:r>
              <a:rPr lang="en-US" altLang="ko-KR" sz="1600" spc="-5" dirty="0">
                <a:solidFill>
                  <a:srgbClr val="1F1F1F"/>
                </a:solidFill>
                <a:latin typeface="맑은 고딕"/>
                <a:cs typeface="맑은 고딕"/>
              </a:rPr>
              <a:t>1.</a:t>
            </a:r>
            <a:r>
              <a:rPr lang="ko-KR" altLang="en-US" sz="1600" dirty="0">
                <a:solidFill>
                  <a:srgbClr val="1F1F1F"/>
                </a:solidFill>
                <a:latin typeface="맑은 고딕"/>
                <a:cs typeface="맑은 고딕"/>
              </a:rPr>
              <a:t> </a:t>
            </a:r>
            <a:r>
              <a:rPr lang="en-US" altLang="ko-KR" sz="1600" spc="-5" dirty="0">
                <a:solidFill>
                  <a:srgbClr val="1F1F1F"/>
                </a:solidFill>
                <a:latin typeface="맑은 고딕"/>
                <a:cs typeface="맑은 고딕"/>
              </a:rPr>
              <a:t>AI</a:t>
            </a:r>
            <a:r>
              <a:rPr lang="ko-KR" altLang="en-US" sz="1600" dirty="0">
                <a:solidFill>
                  <a:srgbClr val="1F1F1F"/>
                </a:solidFill>
                <a:latin typeface="맑은 고딕"/>
                <a:cs typeface="맑은 고딕"/>
              </a:rPr>
              <a:t> </a:t>
            </a:r>
            <a:r>
              <a:rPr lang="ko-KR" altLang="en-US" sz="1600" spc="-5" dirty="0">
                <a:solidFill>
                  <a:srgbClr val="1F1F1F"/>
                </a:solidFill>
                <a:latin typeface="맑은 고딕"/>
                <a:cs typeface="맑은 고딕"/>
              </a:rPr>
              <a:t>카메라를</a:t>
            </a:r>
            <a:r>
              <a:rPr lang="ko-KR" altLang="en-US" sz="1600" spc="5" dirty="0">
                <a:solidFill>
                  <a:srgbClr val="1F1F1F"/>
                </a:solidFill>
                <a:latin typeface="맑은 고딕"/>
                <a:cs typeface="맑은 고딕"/>
              </a:rPr>
              <a:t> </a:t>
            </a:r>
            <a:r>
              <a:rPr lang="ko-KR" altLang="en-US" sz="1600" spc="-5" dirty="0">
                <a:solidFill>
                  <a:srgbClr val="1F1F1F"/>
                </a:solidFill>
                <a:latin typeface="맑은 고딕"/>
                <a:cs typeface="맑은 고딕"/>
              </a:rPr>
              <a:t>이용한</a:t>
            </a:r>
            <a:r>
              <a:rPr lang="ko-KR" altLang="en-US" sz="1600" spc="5" dirty="0">
                <a:solidFill>
                  <a:srgbClr val="1F1F1F"/>
                </a:solidFill>
                <a:latin typeface="맑은 고딕"/>
                <a:cs typeface="맑은 고딕"/>
              </a:rPr>
              <a:t> </a:t>
            </a:r>
            <a:r>
              <a:rPr lang="ko-KR" altLang="en-US" sz="1600" spc="-5" dirty="0">
                <a:solidFill>
                  <a:srgbClr val="1F1F1F"/>
                </a:solidFill>
                <a:latin typeface="맑은 고딕"/>
                <a:cs typeface="맑은 고딕"/>
              </a:rPr>
              <a:t>혈압 측정은</a:t>
            </a:r>
            <a:r>
              <a:rPr lang="ko-KR" altLang="en-US" sz="1600" spc="10" dirty="0">
                <a:solidFill>
                  <a:srgbClr val="1F1F1F"/>
                </a:solidFill>
                <a:latin typeface="맑은 고딕"/>
                <a:cs typeface="맑은 고딕"/>
              </a:rPr>
              <a:t> </a:t>
            </a:r>
            <a:r>
              <a:rPr lang="ko-KR" altLang="en-US" sz="1600" spc="-5" dirty="0">
                <a:solidFill>
                  <a:srgbClr val="1F1F1F"/>
                </a:solidFill>
                <a:latin typeface="맑은 고딕"/>
                <a:cs typeface="맑은 고딕"/>
              </a:rPr>
              <a:t>기존의</a:t>
            </a:r>
            <a:r>
              <a:rPr lang="ko-KR" altLang="en-US" sz="1600" spc="5" dirty="0">
                <a:solidFill>
                  <a:srgbClr val="1F1F1F"/>
                </a:solidFill>
                <a:latin typeface="맑은 고딕"/>
                <a:cs typeface="맑은 고딕"/>
              </a:rPr>
              <a:t> </a:t>
            </a:r>
            <a:r>
              <a:rPr lang="ko-KR" altLang="en-US" sz="1600" spc="-5" dirty="0">
                <a:solidFill>
                  <a:srgbClr val="1F1F1F"/>
                </a:solidFill>
                <a:latin typeface="맑은 고딕"/>
                <a:cs typeface="맑은 고딕"/>
              </a:rPr>
              <a:t>혈압</a:t>
            </a:r>
            <a:r>
              <a:rPr lang="ko-KR" altLang="en-US" sz="1600" spc="10" dirty="0">
                <a:solidFill>
                  <a:srgbClr val="1F1F1F"/>
                </a:solidFill>
                <a:latin typeface="맑은 고딕"/>
                <a:cs typeface="맑은 고딕"/>
              </a:rPr>
              <a:t> </a:t>
            </a:r>
            <a:r>
              <a:rPr lang="ko-KR" altLang="en-US" sz="1600" spc="-5" dirty="0">
                <a:solidFill>
                  <a:srgbClr val="1F1F1F"/>
                </a:solidFill>
                <a:latin typeface="맑은 고딕"/>
                <a:cs typeface="맑은 고딕"/>
              </a:rPr>
              <a:t>측정 방법보다</a:t>
            </a:r>
            <a:r>
              <a:rPr lang="ko-KR" altLang="en-US" sz="1600" spc="15" dirty="0">
                <a:solidFill>
                  <a:srgbClr val="1F1F1F"/>
                </a:solidFill>
                <a:latin typeface="맑은 고딕"/>
                <a:cs typeface="맑은 고딕"/>
              </a:rPr>
              <a:t> </a:t>
            </a:r>
            <a:r>
              <a:rPr lang="ko-KR" altLang="en-US" sz="1600" spc="-5" dirty="0">
                <a:solidFill>
                  <a:srgbClr val="1F1F1F"/>
                </a:solidFill>
                <a:latin typeface="맑은 고딕"/>
                <a:cs typeface="맑은 고딕"/>
              </a:rPr>
              <a:t>편리하고</a:t>
            </a:r>
            <a:r>
              <a:rPr lang="ko-KR" altLang="en-US" sz="1600" spc="5" dirty="0">
                <a:solidFill>
                  <a:srgbClr val="1F1F1F"/>
                </a:solidFill>
                <a:latin typeface="맑은 고딕"/>
                <a:cs typeface="맑은 고딕"/>
              </a:rPr>
              <a:t> </a:t>
            </a:r>
            <a:r>
              <a:rPr lang="ko-KR" altLang="en-US" sz="1600" spc="-5" dirty="0">
                <a:solidFill>
                  <a:srgbClr val="1F1F1F"/>
                </a:solidFill>
                <a:latin typeface="맑은 고딕"/>
                <a:cs typeface="맑은 고딕"/>
              </a:rPr>
              <a:t>정확하다</a:t>
            </a:r>
            <a:r>
              <a:rPr lang="en-US" altLang="ko-KR" sz="1600" spc="-5" dirty="0">
                <a:solidFill>
                  <a:srgbClr val="1F1F1F"/>
                </a:solidFill>
                <a:latin typeface="맑은 고딕"/>
                <a:cs typeface="맑은 고딕"/>
              </a:rPr>
              <a:t>.</a:t>
            </a:r>
            <a:r>
              <a:rPr lang="ko-KR" altLang="en-US" sz="1600" dirty="0">
                <a:latin typeface="맑은 고딕"/>
                <a:cs typeface="맑은 고딕"/>
              </a:rPr>
              <a:t> </a:t>
            </a:r>
            <a:endParaRPr lang="en-US" altLang="ko-KR" sz="1600" dirty="0">
              <a:latin typeface="맑은 고딕"/>
              <a:cs typeface="맑은 고딕"/>
            </a:endParaRPr>
          </a:p>
          <a:p>
            <a:r>
              <a:rPr lang="ko-KR" altLang="en-US" sz="1600" spc="-10" dirty="0">
                <a:solidFill>
                  <a:srgbClr val="1F1F1F"/>
                </a:solidFill>
                <a:latin typeface="맑은 고딕"/>
                <a:cs typeface="맑은 고딕"/>
              </a:rPr>
              <a:t>근로자는</a:t>
            </a:r>
            <a:r>
              <a:rPr lang="ko-KR" altLang="en-US" sz="1600" spc="5" dirty="0">
                <a:solidFill>
                  <a:srgbClr val="1F1F1F"/>
                </a:solidFill>
                <a:latin typeface="맑은 고딕"/>
                <a:cs typeface="맑은 고딕"/>
              </a:rPr>
              <a:t> </a:t>
            </a:r>
            <a:r>
              <a:rPr lang="ko-KR" altLang="en-US" sz="1600" spc="-5" dirty="0">
                <a:solidFill>
                  <a:srgbClr val="1F1F1F"/>
                </a:solidFill>
                <a:latin typeface="맑은 고딕"/>
                <a:cs typeface="맑은 고딕"/>
              </a:rPr>
              <a:t>출근시</a:t>
            </a:r>
            <a:r>
              <a:rPr lang="ko-KR" altLang="en-US" sz="1600" spc="10" dirty="0">
                <a:solidFill>
                  <a:srgbClr val="1F1F1F"/>
                </a:solidFill>
                <a:latin typeface="맑은 고딕"/>
                <a:cs typeface="맑은 고딕"/>
              </a:rPr>
              <a:t> </a:t>
            </a:r>
            <a:r>
              <a:rPr lang="ko-KR" altLang="en-US" sz="1600" spc="-5" dirty="0">
                <a:solidFill>
                  <a:srgbClr val="1F1F1F"/>
                </a:solidFill>
                <a:latin typeface="맑은 고딕"/>
                <a:cs typeface="맑은 고딕"/>
              </a:rPr>
              <a:t>체온과</a:t>
            </a:r>
            <a:r>
              <a:rPr lang="ko-KR" altLang="en-US" sz="1600" spc="5" dirty="0">
                <a:solidFill>
                  <a:srgbClr val="1F1F1F"/>
                </a:solidFill>
                <a:latin typeface="맑은 고딕"/>
                <a:cs typeface="맑은 고딕"/>
              </a:rPr>
              <a:t> </a:t>
            </a:r>
            <a:r>
              <a:rPr lang="ko-KR" altLang="en-US" sz="1600" spc="-5" dirty="0">
                <a:solidFill>
                  <a:srgbClr val="1F1F1F"/>
                </a:solidFill>
                <a:latin typeface="맑은 고딕"/>
                <a:cs typeface="맑은 고딕"/>
              </a:rPr>
              <a:t>혈압을</a:t>
            </a:r>
            <a:r>
              <a:rPr lang="ko-KR" altLang="en-US" sz="1600" spc="10" dirty="0">
                <a:solidFill>
                  <a:srgbClr val="1F1F1F"/>
                </a:solidFill>
                <a:latin typeface="맑은 고딕"/>
                <a:cs typeface="맑은 고딕"/>
              </a:rPr>
              <a:t> </a:t>
            </a:r>
            <a:r>
              <a:rPr lang="ko-KR" altLang="en-US" sz="1600" spc="-5" dirty="0">
                <a:solidFill>
                  <a:srgbClr val="1F1F1F"/>
                </a:solidFill>
                <a:latin typeface="맑은 고딕"/>
                <a:cs typeface="맑은 고딕"/>
              </a:rPr>
              <a:t>한번에</a:t>
            </a:r>
            <a:r>
              <a:rPr lang="ko-KR" altLang="en-US" sz="1600" spc="10" dirty="0">
                <a:solidFill>
                  <a:srgbClr val="1F1F1F"/>
                </a:solidFill>
                <a:latin typeface="맑은 고딕"/>
                <a:cs typeface="맑은 고딕"/>
              </a:rPr>
              <a:t> </a:t>
            </a:r>
            <a:r>
              <a:rPr lang="ko-KR" altLang="en-US" sz="1600" spc="-10" dirty="0">
                <a:solidFill>
                  <a:srgbClr val="1F1F1F"/>
                </a:solidFill>
                <a:latin typeface="맑은 고딕"/>
                <a:cs typeface="맑은 고딕"/>
              </a:rPr>
              <a:t>측정하여</a:t>
            </a:r>
            <a:r>
              <a:rPr lang="ko-KR" altLang="en-US" sz="1600" spc="5" dirty="0">
                <a:solidFill>
                  <a:srgbClr val="1F1F1F"/>
                </a:solidFill>
                <a:latin typeface="맑은 고딕"/>
                <a:cs typeface="맑은 고딕"/>
              </a:rPr>
              <a:t> </a:t>
            </a:r>
            <a:r>
              <a:rPr lang="ko-KR" altLang="en-US" sz="1600" spc="-5" dirty="0">
                <a:solidFill>
                  <a:srgbClr val="1F1F1F"/>
                </a:solidFill>
                <a:latin typeface="맑은 고딕"/>
                <a:cs typeface="맑은 고딕"/>
              </a:rPr>
              <a:t>건강을</a:t>
            </a:r>
            <a:r>
              <a:rPr lang="ko-KR" altLang="en-US" sz="1600" spc="10" dirty="0">
                <a:solidFill>
                  <a:srgbClr val="1F1F1F"/>
                </a:solidFill>
                <a:latin typeface="맑은 고딕"/>
                <a:cs typeface="맑은 고딕"/>
              </a:rPr>
              <a:t> </a:t>
            </a:r>
            <a:r>
              <a:rPr lang="ko-KR" altLang="en-US" sz="1600" spc="-5" dirty="0">
                <a:solidFill>
                  <a:srgbClr val="1F1F1F"/>
                </a:solidFill>
                <a:latin typeface="맑은 고딕"/>
                <a:cs typeface="맑은 고딕"/>
              </a:rPr>
              <a:t>관리할</a:t>
            </a:r>
            <a:r>
              <a:rPr lang="ko-KR" altLang="en-US" sz="1600" spc="10" dirty="0">
                <a:solidFill>
                  <a:srgbClr val="1F1F1F"/>
                </a:solidFill>
                <a:latin typeface="맑은 고딕"/>
                <a:cs typeface="맑은 고딕"/>
              </a:rPr>
              <a:t> </a:t>
            </a:r>
            <a:r>
              <a:rPr lang="ko-KR" altLang="en-US" sz="1600" spc="-5" dirty="0">
                <a:solidFill>
                  <a:srgbClr val="1F1F1F"/>
                </a:solidFill>
                <a:latin typeface="맑은 고딕"/>
                <a:cs typeface="맑은 고딕"/>
              </a:rPr>
              <a:t>수</a:t>
            </a:r>
            <a:r>
              <a:rPr lang="ko-KR" altLang="en-US" sz="1600" spc="-10" dirty="0">
                <a:solidFill>
                  <a:srgbClr val="1F1F1F"/>
                </a:solidFill>
                <a:latin typeface="맑은 고딕"/>
                <a:cs typeface="맑은 고딕"/>
              </a:rPr>
              <a:t> </a:t>
            </a:r>
            <a:r>
              <a:rPr lang="ko-KR" altLang="en-US" sz="1600" spc="-5" dirty="0">
                <a:solidFill>
                  <a:srgbClr val="1F1F1F"/>
                </a:solidFill>
                <a:latin typeface="맑은 고딕"/>
                <a:cs typeface="맑은 고딕"/>
              </a:rPr>
              <a:t>있다</a:t>
            </a:r>
            <a:r>
              <a:rPr lang="en-US" altLang="ko-KR" sz="1600" spc="-5" dirty="0">
                <a:solidFill>
                  <a:srgbClr val="1F1F1F"/>
                </a:solidFill>
                <a:latin typeface="맑은 고딕"/>
                <a:cs typeface="맑은 고딕"/>
              </a:rPr>
              <a:t>.</a:t>
            </a:r>
            <a:r>
              <a:rPr lang="ko-KR" altLang="en-US" sz="1600" spc="10" dirty="0">
                <a:solidFill>
                  <a:srgbClr val="1F1F1F"/>
                </a:solidFill>
                <a:latin typeface="맑은 고딕"/>
                <a:cs typeface="맑은 고딕"/>
              </a:rPr>
              <a:t> </a:t>
            </a:r>
            <a:r>
              <a:rPr lang="ko-KR" altLang="en-US" sz="1600" spc="-5" dirty="0">
                <a:solidFill>
                  <a:srgbClr val="1F1F1F"/>
                </a:solidFill>
                <a:latin typeface="맑은 고딕"/>
                <a:cs typeface="맑은 고딕"/>
              </a:rPr>
              <a:t>혈압을</a:t>
            </a:r>
            <a:r>
              <a:rPr lang="ko-KR" altLang="en-US" sz="1600" dirty="0">
                <a:solidFill>
                  <a:srgbClr val="1F1F1F"/>
                </a:solidFill>
                <a:latin typeface="맑은 고딕"/>
                <a:cs typeface="맑은 고딕"/>
              </a:rPr>
              <a:t> </a:t>
            </a:r>
            <a:r>
              <a:rPr lang="ko-KR" altLang="en-US" sz="1600" spc="-10" dirty="0">
                <a:solidFill>
                  <a:srgbClr val="1F1F1F"/>
                </a:solidFill>
                <a:latin typeface="맑은 고딕"/>
                <a:cs typeface="맑은 고딕"/>
              </a:rPr>
              <a:t>관리하면</a:t>
            </a:r>
            <a:r>
              <a:rPr lang="ko-KR" altLang="en-US" sz="1600" spc="15" dirty="0">
                <a:solidFill>
                  <a:srgbClr val="1F1F1F"/>
                </a:solidFill>
                <a:latin typeface="맑은 고딕"/>
                <a:cs typeface="맑은 고딕"/>
              </a:rPr>
              <a:t> </a:t>
            </a:r>
            <a:r>
              <a:rPr lang="ko-KR" altLang="en-US" sz="1600" spc="-5" dirty="0">
                <a:solidFill>
                  <a:srgbClr val="1F1F1F"/>
                </a:solidFill>
                <a:latin typeface="맑은 고딕"/>
                <a:cs typeface="맑은 고딕"/>
              </a:rPr>
              <a:t>심장병</a:t>
            </a:r>
            <a:r>
              <a:rPr lang="en-US" altLang="ko-KR" sz="1600" spc="-5" dirty="0">
                <a:solidFill>
                  <a:srgbClr val="1F1F1F"/>
                </a:solidFill>
                <a:latin typeface="맑은 고딕"/>
                <a:cs typeface="맑은 고딕"/>
              </a:rPr>
              <a:t>,</a:t>
            </a:r>
            <a:r>
              <a:rPr lang="ko-KR" altLang="en-US" sz="1600" spc="10" dirty="0">
                <a:solidFill>
                  <a:srgbClr val="1F1F1F"/>
                </a:solidFill>
                <a:latin typeface="맑은 고딕"/>
                <a:cs typeface="맑은 고딕"/>
              </a:rPr>
              <a:t> </a:t>
            </a:r>
            <a:r>
              <a:rPr lang="ko-KR" altLang="en-US" sz="1600" spc="-5" dirty="0">
                <a:solidFill>
                  <a:srgbClr val="1F1F1F"/>
                </a:solidFill>
                <a:latin typeface="맑은 고딕"/>
                <a:cs typeface="맑은 고딕"/>
              </a:rPr>
              <a:t>뇌졸중</a:t>
            </a:r>
            <a:r>
              <a:rPr lang="en-US" altLang="ko-KR" sz="1600" spc="-5" dirty="0">
                <a:solidFill>
                  <a:srgbClr val="1F1F1F"/>
                </a:solidFill>
                <a:latin typeface="맑은 고딕"/>
                <a:cs typeface="맑은 고딕"/>
              </a:rPr>
              <a:t>,</a:t>
            </a:r>
            <a:r>
              <a:rPr lang="ko-KR" altLang="en-US" sz="1600" spc="10" dirty="0">
                <a:solidFill>
                  <a:srgbClr val="1F1F1F"/>
                </a:solidFill>
                <a:latin typeface="맑은 고딕"/>
                <a:cs typeface="맑은 고딕"/>
              </a:rPr>
              <a:t> </a:t>
            </a:r>
            <a:r>
              <a:rPr lang="ko-KR" altLang="en-US" sz="1600" spc="-10" dirty="0">
                <a:solidFill>
                  <a:srgbClr val="1F1F1F"/>
                </a:solidFill>
                <a:latin typeface="맑은 고딕"/>
                <a:cs typeface="맑은 고딕"/>
              </a:rPr>
              <a:t>신장병과 </a:t>
            </a:r>
            <a:r>
              <a:rPr lang="ko-KR" altLang="en-US" sz="1600" spc="-5" dirty="0">
                <a:solidFill>
                  <a:srgbClr val="1F1F1F"/>
                </a:solidFill>
                <a:latin typeface="맑은 고딕"/>
                <a:cs typeface="맑은 고딕"/>
              </a:rPr>
              <a:t>같은</a:t>
            </a:r>
            <a:r>
              <a:rPr lang="ko-KR" altLang="en-US" sz="1600" dirty="0">
                <a:solidFill>
                  <a:srgbClr val="1F1F1F"/>
                </a:solidFill>
                <a:latin typeface="맑은 고딕"/>
                <a:cs typeface="맑은 고딕"/>
              </a:rPr>
              <a:t> </a:t>
            </a:r>
            <a:r>
              <a:rPr lang="ko-KR" altLang="en-US" sz="1600" spc="-5" dirty="0">
                <a:solidFill>
                  <a:srgbClr val="1F1F1F"/>
                </a:solidFill>
                <a:latin typeface="맑은 고딕"/>
                <a:cs typeface="맑은 고딕"/>
              </a:rPr>
              <a:t>심혈관계 질환을</a:t>
            </a:r>
            <a:r>
              <a:rPr lang="ko-KR" altLang="en-US" sz="1600" dirty="0">
                <a:solidFill>
                  <a:srgbClr val="1F1F1F"/>
                </a:solidFill>
                <a:latin typeface="맑은 고딕"/>
                <a:cs typeface="맑은 고딕"/>
              </a:rPr>
              <a:t> </a:t>
            </a:r>
            <a:r>
              <a:rPr lang="ko-KR" altLang="en-US" sz="1600" spc="-5" dirty="0">
                <a:solidFill>
                  <a:srgbClr val="1F1F1F"/>
                </a:solidFill>
                <a:latin typeface="맑은 고딕"/>
                <a:cs typeface="맑은 고딕"/>
              </a:rPr>
              <a:t>예방할</a:t>
            </a:r>
            <a:r>
              <a:rPr lang="ko-KR" altLang="en-US" sz="1600" dirty="0">
                <a:solidFill>
                  <a:srgbClr val="1F1F1F"/>
                </a:solidFill>
                <a:latin typeface="맑은 고딕"/>
                <a:cs typeface="맑은 고딕"/>
              </a:rPr>
              <a:t> </a:t>
            </a:r>
            <a:r>
              <a:rPr lang="ko-KR" altLang="en-US" sz="1600" spc="-5" dirty="0">
                <a:solidFill>
                  <a:srgbClr val="1F1F1F"/>
                </a:solidFill>
                <a:latin typeface="맑은 고딕"/>
                <a:cs typeface="맑은 고딕"/>
              </a:rPr>
              <a:t>수</a:t>
            </a:r>
            <a:r>
              <a:rPr lang="ko-KR" altLang="en-US" sz="1600" spc="-10" dirty="0">
                <a:solidFill>
                  <a:srgbClr val="1F1F1F"/>
                </a:solidFill>
                <a:latin typeface="맑은 고딕"/>
                <a:cs typeface="맑은 고딕"/>
              </a:rPr>
              <a:t> </a:t>
            </a:r>
            <a:r>
              <a:rPr lang="ko-KR" altLang="en-US" sz="1600" spc="-5" dirty="0">
                <a:solidFill>
                  <a:srgbClr val="1F1F1F"/>
                </a:solidFill>
                <a:latin typeface="맑은 고딕"/>
                <a:cs typeface="맑은 고딕"/>
              </a:rPr>
              <a:t>있다</a:t>
            </a:r>
            <a:r>
              <a:rPr lang="en-US" altLang="ko-KR" sz="1600" spc="-5" dirty="0">
                <a:solidFill>
                  <a:srgbClr val="1F1F1F"/>
                </a:solidFill>
                <a:latin typeface="맑은 고딕"/>
                <a:cs typeface="맑은 고딕"/>
              </a:rPr>
              <a:t>.</a:t>
            </a:r>
            <a:r>
              <a:rPr lang="ko-KR" altLang="en-US" sz="1600" spc="-15" dirty="0">
                <a:solidFill>
                  <a:srgbClr val="1F1F1F"/>
                </a:solidFill>
                <a:latin typeface="맑은 고딕"/>
                <a:cs typeface="맑은 고딕"/>
              </a:rPr>
              <a:t> </a:t>
            </a:r>
            <a:r>
              <a:rPr lang="ko-KR" altLang="en-US" sz="1600" spc="-5" dirty="0">
                <a:solidFill>
                  <a:srgbClr val="1F1F1F"/>
                </a:solidFill>
                <a:latin typeface="맑은 고딕"/>
                <a:cs typeface="맑은 고딕"/>
              </a:rPr>
              <a:t>따라서 </a:t>
            </a:r>
            <a:r>
              <a:rPr lang="ko-KR" altLang="en-US" sz="1600" b="1" spc="-5" dirty="0">
                <a:solidFill>
                  <a:srgbClr val="1F1F1F"/>
                </a:solidFill>
                <a:highlight>
                  <a:srgbClr val="FFFF00"/>
                </a:highlight>
                <a:latin typeface="맑은 고딕"/>
                <a:cs typeface="맑은 고딕"/>
              </a:rPr>
              <a:t>근로자의</a:t>
            </a:r>
            <a:r>
              <a:rPr lang="ko-KR" altLang="en-US" sz="1600" b="1" spc="15" dirty="0">
                <a:solidFill>
                  <a:srgbClr val="1F1F1F"/>
                </a:solidFill>
                <a:highlight>
                  <a:srgbClr val="FFFF00"/>
                </a:highlight>
                <a:latin typeface="맑은 고딕"/>
                <a:cs typeface="맑은 고딕"/>
              </a:rPr>
              <a:t> </a:t>
            </a:r>
            <a:r>
              <a:rPr lang="ko-KR" altLang="en-US" sz="1600" b="1" spc="-5" dirty="0">
                <a:solidFill>
                  <a:srgbClr val="1F1F1F"/>
                </a:solidFill>
                <a:highlight>
                  <a:srgbClr val="FFFF00"/>
                </a:highlight>
                <a:latin typeface="맑은 고딕"/>
                <a:cs typeface="맑은 고딕"/>
              </a:rPr>
              <a:t>혈압이 안정되도록</a:t>
            </a:r>
            <a:r>
              <a:rPr lang="ko-KR" altLang="en-US" sz="1600" b="1" spc="15" dirty="0">
                <a:solidFill>
                  <a:srgbClr val="1F1F1F"/>
                </a:solidFill>
                <a:highlight>
                  <a:srgbClr val="FFFF00"/>
                </a:highlight>
                <a:latin typeface="맑은 고딕"/>
                <a:cs typeface="맑은 고딕"/>
              </a:rPr>
              <a:t> </a:t>
            </a:r>
            <a:r>
              <a:rPr lang="ko-KR" altLang="en-US" sz="1600" b="1" spc="-5" dirty="0">
                <a:solidFill>
                  <a:srgbClr val="1F1F1F"/>
                </a:solidFill>
                <a:highlight>
                  <a:srgbClr val="FFFF00"/>
                </a:highlight>
                <a:latin typeface="맑은 고딕"/>
                <a:cs typeface="맑은 고딕"/>
              </a:rPr>
              <a:t>관리되면</a:t>
            </a:r>
            <a:r>
              <a:rPr lang="ko-KR" altLang="en-US" sz="1600" b="1" spc="10" dirty="0">
                <a:solidFill>
                  <a:srgbClr val="1F1F1F"/>
                </a:solidFill>
                <a:highlight>
                  <a:srgbClr val="FFFF00"/>
                </a:highlight>
                <a:latin typeface="맑은 고딕"/>
                <a:cs typeface="맑은 고딕"/>
              </a:rPr>
              <a:t> </a:t>
            </a:r>
            <a:r>
              <a:rPr lang="ko-KR" altLang="en-US" sz="1600" b="1" spc="-5" dirty="0">
                <a:solidFill>
                  <a:srgbClr val="1F1F1F"/>
                </a:solidFill>
                <a:highlight>
                  <a:srgbClr val="FFFF00"/>
                </a:highlight>
                <a:latin typeface="맑은 고딕"/>
                <a:cs typeface="맑은 고딕"/>
              </a:rPr>
              <a:t>근로자의</a:t>
            </a:r>
            <a:r>
              <a:rPr lang="ko-KR" altLang="en-US" sz="1600" b="1" spc="5" dirty="0">
                <a:solidFill>
                  <a:srgbClr val="1F1F1F"/>
                </a:solidFill>
                <a:highlight>
                  <a:srgbClr val="FFFF00"/>
                </a:highlight>
                <a:latin typeface="맑은 고딕"/>
                <a:cs typeface="맑은 고딕"/>
              </a:rPr>
              <a:t> </a:t>
            </a:r>
            <a:r>
              <a:rPr lang="ko-KR" altLang="en-US" sz="1600" b="1" spc="-5" dirty="0">
                <a:solidFill>
                  <a:srgbClr val="1F1F1F"/>
                </a:solidFill>
                <a:highlight>
                  <a:srgbClr val="FFFF00"/>
                </a:highlight>
                <a:latin typeface="맑은 고딕"/>
                <a:cs typeface="맑은 고딕"/>
              </a:rPr>
              <a:t>건강을</a:t>
            </a:r>
            <a:r>
              <a:rPr lang="ko-KR" altLang="en-US" sz="1600" b="1" dirty="0">
                <a:solidFill>
                  <a:srgbClr val="1F1F1F"/>
                </a:solidFill>
                <a:highlight>
                  <a:srgbClr val="FFFF00"/>
                </a:highlight>
                <a:latin typeface="맑은 고딕"/>
                <a:cs typeface="맑은 고딕"/>
              </a:rPr>
              <a:t> </a:t>
            </a:r>
            <a:r>
              <a:rPr lang="ko-KR" altLang="en-US" sz="1600" b="1" spc="-5" dirty="0">
                <a:solidFill>
                  <a:srgbClr val="1F1F1F"/>
                </a:solidFill>
                <a:highlight>
                  <a:srgbClr val="FFFF00"/>
                </a:highlight>
                <a:latin typeface="맑은 고딕"/>
                <a:cs typeface="맑은 고딕"/>
              </a:rPr>
              <a:t>개선할</a:t>
            </a:r>
            <a:r>
              <a:rPr lang="ko-KR" altLang="en-US" sz="1600" b="1" spc="10" dirty="0">
                <a:solidFill>
                  <a:srgbClr val="1F1F1F"/>
                </a:solidFill>
                <a:highlight>
                  <a:srgbClr val="FFFF00"/>
                </a:highlight>
                <a:latin typeface="맑은 고딕"/>
                <a:cs typeface="맑은 고딕"/>
              </a:rPr>
              <a:t> </a:t>
            </a:r>
            <a:r>
              <a:rPr lang="ko-KR" altLang="en-US" sz="1600" b="1" spc="-5" dirty="0">
                <a:solidFill>
                  <a:srgbClr val="1F1F1F"/>
                </a:solidFill>
                <a:highlight>
                  <a:srgbClr val="FFFF00"/>
                </a:highlight>
                <a:latin typeface="맑은 고딕"/>
                <a:cs typeface="맑은 고딕"/>
              </a:rPr>
              <a:t>수 있</a:t>
            </a:r>
            <a:r>
              <a:rPr lang="ko-KR" altLang="en-US" sz="1600" b="1" spc="-5" dirty="0">
                <a:highlight>
                  <a:srgbClr val="FFFF00"/>
                </a:highlight>
              </a:rPr>
              <a:t>으며</a:t>
            </a:r>
            <a:r>
              <a:rPr lang="en-US" altLang="ko-KR" sz="1600" b="1" spc="-5" dirty="0">
                <a:highlight>
                  <a:srgbClr val="FFFF00"/>
                </a:highlight>
              </a:rPr>
              <a:t>, </a:t>
            </a:r>
            <a:r>
              <a:rPr lang="ko-KR" altLang="en-US" sz="1600" b="1" spc="-5" dirty="0">
                <a:highlight>
                  <a:srgbClr val="FFFF00"/>
                </a:highlight>
              </a:rPr>
              <a:t>기업의 생산성이</a:t>
            </a:r>
            <a:r>
              <a:rPr lang="ko-KR" altLang="en-US" sz="1600" b="1" dirty="0">
                <a:highlight>
                  <a:srgbClr val="FFFF00"/>
                </a:highlight>
              </a:rPr>
              <a:t> </a:t>
            </a:r>
            <a:r>
              <a:rPr lang="ko-KR" altLang="en-US" sz="1600" b="1" spc="-5" dirty="0">
                <a:highlight>
                  <a:srgbClr val="FFFF00"/>
                </a:highlight>
              </a:rPr>
              <a:t>향상될</a:t>
            </a:r>
            <a:r>
              <a:rPr lang="ko-KR" altLang="en-US" sz="1600" b="1" dirty="0">
                <a:highlight>
                  <a:srgbClr val="FFFF00"/>
                </a:highlight>
              </a:rPr>
              <a:t> </a:t>
            </a:r>
            <a:r>
              <a:rPr lang="ko-KR" altLang="en-US" sz="1600" b="1" spc="-5" dirty="0">
                <a:highlight>
                  <a:srgbClr val="FFFF00"/>
                </a:highlight>
              </a:rPr>
              <a:t>수</a:t>
            </a:r>
            <a:r>
              <a:rPr lang="ko-KR" altLang="en-US" sz="1600" b="1" spc="-10" dirty="0">
                <a:highlight>
                  <a:srgbClr val="FFFF00"/>
                </a:highlight>
              </a:rPr>
              <a:t> </a:t>
            </a:r>
            <a:r>
              <a:rPr lang="ko-KR" altLang="en-US" sz="1600" b="1" spc="-5" dirty="0">
                <a:highlight>
                  <a:srgbClr val="FFFF00"/>
                </a:highlight>
              </a:rPr>
              <a:t>있다</a:t>
            </a:r>
            <a:r>
              <a:rPr lang="en-US" altLang="ko-KR" sz="1600" b="1" spc="-5" dirty="0">
                <a:highlight>
                  <a:srgbClr val="FFFF00"/>
                </a:highlight>
              </a:rPr>
              <a:t>.</a:t>
            </a:r>
          </a:p>
          <a:p>
            <a:endParaRPr lang="en-US" altLang="ko-KR" sz="1600" spc="-5" dirty="0"/>
          </a:p>
          <a:p>
            <a:r>
              <a:rPr lang="en-US" altLang="ko-KR" sz="1600" spc="-5" dirty="0"/>
              <a:t>AI</a:t>
            </a:r>
            <a:r>
              <a:rPr lang="ko-KR" altLang="en-US" sz="1600" dirty="0"/>
              <a:t> </a:t>
            </a:r>
            <a:r>
              <a:rPr lang="ko-KR" altLang="en-US" sz="1600" spc="-5" dirty="0"/>
              <a:t>카메라</a:t>
            </a:r>
            <a:r>
              <a:rPr lang="ko-KR" altLang="en-US" sz="1600" spc="15" dirty="0"/>
              <a:t> </a:t>
            </a:r>
            <a:r>
              <a:rPr lang="ko-KR" altLang="en-US" sz="1600" spc="-5" dirty="0"/>
              <a:t>혈압</a:t>
            </a:r>
            <a:r>
              <a:rPr lang="ko-KR" altLang="en-US" sz="1600" dirty="0"/>
              <a:t> </a:t>
            </a:r>
            <a:r>
              <a:rPr lang="ko-KR" altLang="en-US" sz="1600" spc="-5" dirty="0"/>
              <a:t>측정은</a:t>
            </a:r>
            <a:r>
              <a:rPr lang="ko-KR" altLang="en-US" sz="1600" spc="15" dirty="0"/>
              <a:t> </a:t>
            </a:r>
            <a:r>
              <a:rPr lang="ko-KR" altLang="en-US" sz="1600" spc="-5" dirty="0"/>
              <a:t>근로자의</a:t>
            </a:r>
            <a:r>
              <a:rPr lang="ko-KR" altLang="en-US" sz="1600" spc="15" dirty="0"/>
              <a:t> </a:t>
            </a:r>
            <a:r>
              <a:rPr lang="ko-KR" altLang="en-US" sz="1600" spc="-5" dirty="0"/>
              <a:t>건강과</a:t>
            </a:r>
            <a:r>
              <a:rPr lang="ko-KR" altLang="en-US" sz="1600" spc="15" dirty="0"/>
              <a:t> </a:t>
            </a:r>
            <a:r>
              <a:rPr lang="ko-KR" altLang="en-US" sz="1600" spc="-5" dirty="0"/>
              <a:t>기업에</a:t>
            </a:r>
            <a:r>
              <a:rPr lang="ko-KR" altLang="en-US" sz="1600" spc="15" dirty="0"/>
              <a:t> </a:t>
            </a:r>
            <a:r>
              <a:rPr lang="ko-KR" altLang="en-US" sz="1600" spc="-5" dirty="0"/>
              <a:t>큰</a:t>
            </a:r>
            <a:r>
              <a:rPr lang="ko-KR" altLang="en-US" sz="1600" dirty="0"/>
              <a:t> </a:t>
            </a:r>
            <a:r>
              <a:rPr lang="ko-KR" altLang="en-US" sz="1600" spc="-5" dirty="0"/>
              <a:t>도움이</a:t>
            </a:r>
            <a:r>
              <a:rPr lang="ko-KR" altLang="en-US" sz="1600" spc="20" dirty="0"/>
              <a:t> </a:t>
            </a:r>
            <a:r>
              <a:rPr lang="ko-KR" altLang="en-US" sz="1600" spc="-5" dirty="0"/>
              <a:t>될</a:t>
            </a:r>
            <a:r>
              <a:rPr lang="ko-KR" altLang="en-US" sz="1600" dirty="0"/>
              <a:t> </a:t>
            </a:r>
            <a:r>
              <a:rPr lang="ko-KR" altLang="en-US" sz="1600" spc="-5" dirty="0"/>
              <a:t>수</a:t>
            </a:r>
            <a:r>
              <a:rPr lang="ko-KR" altLang="en-US" sz="1600" spc="15" dirty="0"/>
              <a:t> </a:t>
            </a:r>
            <a:r>
              <a:rPr lang="ko-KR" altLang="en-US" sz="1600" spc="-5" dirty="0"/>
              <a:t>있는</a:t>
            </a:r>
            <a:r>
              <a:rPr lang="ko-KR" altLang="en-US" sz="1600" dirty="0"/>
              <a:t> </a:t>
            </a:r>
            <a:r>
              <a:rPr lang="ko-KR" altLang="en-US" sz="1600" spc="-5" dirty="0"/>
              <a:t>기술이며</a:t>
            </a:r>
            <a:r>
              <a:rPr lang="ko-KR" altLang="en-US" sz="1600" spc="15" dirty="0"/>
              <a:t> </a:t>
            </a:r>
            <a:r>
              <a:rPr lang="ko-KR" altLang="en-US" sz="1600" spc="-5" dirty="0"/>
              <a:t>향후</a:t>
            </a:r>
            <a:r>
              <a:rPr lang="ko-KR" altLang="en-US" sz="1600" spc="10" dirty="0"/>
              <a:t> </a:t>
            </a:r>
            <a:r>
              <a:rPr lang="en-US" altLang="ko-KR" sz="1600" spc="-5" dirty="0"/>
              <a:t>AI</a:t>
            </a:r>
            <a:r>
              <a:rPr lang="ko-KR" altLang="en-US" sz="1600" spc="5" dirty="0"/>
              <a:t> </a:t>
            </a:r>
            <a:r>
              <a:rPr lang="ko-KR" altLang="en-US" sz="1600" spc="-5" dirty="0"/>
              <a:t>카메라를 이용한</a:t>
            </a:r>
            <a:r>
              <a:rPr lang="ko-KR" altLang="en-US" sz="1600" spc="-30" dirty="0"/>
              <a:t> </a:t>
            </a:r>
            <a:r>
              <a:rPr lang="ko-KR" altLang="en-US" sz="1600" spc="-5" dirty="0"/>
              <a:t>혈압</a:t>
            </a:r>
            <a:r>
              <a:rPr lang="ko-KR" altLang="en-US" sz="1600" spc="-45" dirty="0"/>
              <a:t> </a:t>
            </a:r>
            <a:r>
              <a:rPr lang="ko-KR" altLang="en-US" sz="1600" spc="-5" dirty="0"/>
              <a:t>측정이 더욱</a:t>
            </a:r>
            <a:r>
              <a:rPr lang="ko-KR" altLang="en-US" sz="1600" spc="10" dirty="0"/>
              <a:t> </a:t>
            </a:r>
            <a:r>
              <a:rPr lang="ko-KR" altLang="en-US" sz="1600" spc="-5" dirty="0"/>
              <a:t>보편화</a:t>
            </a:r>
            <a:r>
              <a:rPr lang="ko-KR" altLang="en-US" sz="1600" spc="10" dirty="0"/>
              <a:t> </a:t>
            </a:r>
            <a:r>
              <a:rPr lang="ko-KR" altLang="en-US" sz="1600" spc="-5" dirty="0"/>
              <a:t>될</a:t>
            </a:r>
            <a:r>
              <a:rPr lang="ko-KR" altLang="en-US" sz="1600" dirty="0"/>
              <a:t> </a:t>
            </a:r>
            <a:r>
              <a:rPr lang="ko-KR" altLang="en-US" sz="1600" spc="-5" dirty="0"/>
              <a:t>것이다</a:t>
            </a:r>
            <a:r>
              <a:rPr lang="en-US" altLang="ko-KR" sz="1600" spc="-5" dirty="0"/>
              <a:t>.</a:t>
            </a:r>
          </a:p>
          <a:p>
            <a:endParaRPr lang="en-US" altLang="ko-KR" sz="1600" spc="-5" dirty="0"/>
          </a:p>
          <a:p>
            <a:r>
              <a:rPr lang="en-US" altLang="ko-KR" sz="1600" spc="-5" dirty="0"/>
              <a:t>2.</a:t>
            </a:r>
            <a:r>
              <a:rPr lang="ko-KR" altLang="en-US" sz="1600" dirty="0"/>
              <a:t> </a:t>
            </a:r>
            <a:r>
              <a:rPr lang="ko-KR" altLang="en-US" sz="1600" spc="-5" dirty="0"/>
              <a:t>사업주는</a:t>
            </a:r>
            <a:r>
              <a:rPr lang="ko-KR" altLang="en-US" sz="1600" spc="15" dirty="0"/>
              <a:t> </a:t>
            </a:r>
            <a:r>
              <a:rPr lang="ko-KR" altLang="en-US" sz="1600" spc="-5" dirty="0"/>
              <a:t>피부질환을</a:t>
            </a:r>
            <a:r>
              <a:rPr lang="ko-KR" altLang="en-US" sz="1600" spc="20" dirty="0"/>
              <a:t> </a:t>
            </a:r>
            <a:r>
              <a:rPr lang="ko-KR" altLang="en-US" sz="1600" spc="-5" dirty="0"/>
              <a:t>유발할</a:t>
            </a:r>
            <a:r>
              <a:rPr lang="ko-KR" altLang="en-US" sz="1600" spc="15" dirty="0"/>
              <a:t> </a:t>
            </a:r>
            <a:r>
              <a:rPr lang="ko-KR" altLang="en-US" sz="1600" spc="-5" dirty="0"/>
              <a:t>수 있는</a:t>
            </a:r>
            <a:r>
              <a:rPr lang="ko-KR" altLang="en-US" sz="1600" dirty="0"/>
              <a:t> </a:t>
            </a:r>
            <a:r>
              <a:rPr lang="ko-KR" altLang="en-US" sz="1600" spc="-5" dirty="0"/>
              <a:t>화학물질에서</a:t>
            </a:r>
            <a:r>
              <a:rPr lang="ko-KR" altLang="en-US" sz="1600" spc="25" dirty="0"/>
              <a:t> </a:t>
            </a:r>
            <a:r>
              <a:rPr lang="ko-KR" altLang="en-US" sz="1600" spc="-5" dirty="0"/>
              <a:t>비교적</a:t>
            </a:r>
            <a:r>
              <a:rPr lang="ko-KR" altLang="en-US" sz="1600" spc="5" dirty="0"/>
              <a:t> </a:t>
            </a:r>
            <a:r>
              <a:rPr lang="ko-KR" altLang="en-US" sz="1600" spc="-5" dirty="0"/>
              <a:t>안전한</a:t>
            </a:r>
            <a:r>
              <a:rPr lang="ko-KR" altLang="en-US" sz="1600" spc="10" dirty="0"/>
              <a:t> </a:t>
            </a:r>
            <a:r>
              <a:rPr lang="ko-KR" altLang="en-US" sz="1600" spc="-5" dirty="0"/>
              <a:t>대체물질을</a:t>
            </a:r>
            <a:r>
              <a:rPr lang="ko-KR" altLang="en-US" sz="1600" spc="20" dirty="0"/>
              <a:t> </a:t>
            </a:r>
            <a:r>
              <a:rPr lang="ko-KR" altLang="en-US" sz="1600" spc="-5" dirty="0"/>
              <a:t>사용하며</a:t>
            </a:r>
            <a:r>
              <a:rPr lang="en-US" altLang="ko-KR" sz="1600" spc="-5" dirty="0"/>
              <a:t>,</a:t>
            </a:r>
            <a:r>
              <a:rPr lang="ko-KR" altLang="en-US" sz="1600" spc="10" dirty="0"/>
              <a:t> </a:t>
            </a:r>
            <a:r>
              <a:rPr lang="ko-KR" altLang="en-US" sz="1600" spc="-5" dirty="0"/>
              <a:t>위험성</a:t>
            </a:r>
            <a:r>
              <a:rPr lang="ko-KR" altLang="en-US" sz="1600" spc="5" dirty="0"/>
              <a:t> </a:t>
            </a:r>
            <a:r>
              <a:rPr lang="ko-KR" altLang="en-US" sz="1600" spc="-5" dirty="0"/>
              <a:t>평가를</a:t>
            </a:r>
            <a:r>
              <a:rPr lang="ko-KR" altLang="en-US" sz="1600" spc="15" dirty="0"/>
              <a:t> </a:t>
            </a:r>
            <a:r>
              <a:rPr lang="ko-KR" altLang="en-US" sz="1600" spc="-5" dirty="0"/>
              <a:t>하고</a:t>
            </a:r>
            <a:r>
              <a:rPr lang="en-US" altLang="ko-KR" sz="1600" spc="-5" dirty="0"/>
              <a:t>, </a:t>
            </a:r>
            <a:r>
              <a:rPr lang="ko-KR" altLang="en-US" sz="1600" dirty="0"/>
              <a:t> </a:t>
            </a:r>
            <a:r>
              <a:rPr lang="ko-KR" altLang="en-US" sz="1600" spc="-5" dirty="0"/>
              <a:t>위험요인을</a:t>
            </a:r>
            <a:r>
              <a:rPr lang="ko-KR" altLang="en-US" sz="1600" spc="20" dirty="0"/>
              <a:t> </a:t>
            </a:r>
            <a:r>
              <a:rPr lang="ko-KR" altLang="en-US" sz="1600" spc="-5" dirty="0"/>
              <a:t>제거하거나</a:t>
            </a:r>
            <a:r>
              <a:rPr lang="ko-KR" altLang="en-US" sz="1600" spc="5" dirty="0"/>
              <a:t> </a:t>
            </a:r>
            <a:r>
              <a:rPr lang="ko-KR" altLang="en-US" sz="1600" spc="-5" dirty="0"/>
              <a:t>감소시키기</a:t>
            </a:r>
            <a:r>
              <a:rPr lang="ko-KR" altLang="en-US" sz="1600" spc="20" dirty="0"/>
              <a:t> </a:t>
            </a:r>
            <a:r>
              <a:rPr lang="ko-KR" altLang="en-US" sz="1600" spc="-5" dirty="0"/>
              <a:t>위한 공학적</a:t>
            </a:r>
            <a:r>
              <a:rPr lang="ko-KR" altLang="en-US" sz="1600" spc="5" dirty="0"/>
              <a:t> </a:t>
            </a:r>
            <a:r>
              <a:rPr lang="ko-KR" altLang="en-US" sz="1600" spc="-5" dirty="0"/>
              <a:t>대책을</a:t>
            </a:r>
            <a:r>
              <a:rPr lang="ko-KR" altLang="en-US" sz="1600" spc="10" dirty="0"/>
              <a:t> </a:t>
            </a:r>
            <a:r>
              <a:rPr lang="ko-KR" altLang="en-US" sz="1600" spc="-5" dirty="0"/>
              <a:t>마련해야</a:t>
            </a:r>
            <a:r>
              <a:rPr lang="ko-KR" altLang="en-US" sz="1600" spc="5" dirty="0"/>
              <a:t> </a:t>
            </a:r>
            <a:r>
              <a:rPr lang="ko-KR" altLang="en-US" sz="1600" spc="-5" dirty="0"/>
              <a:t>하고</a:t>
            </a:r>
            <a:r>
              <a:rPr lang="en-US" altLang="ko-KR" sz="1600" spc="-5" dirty="0"/>
              <a:t>,</a:t>
            </a:r>
            <a:r>
              <a:rPr lang="ko-KR" altLang="en-US" sz="1600" spc="10" dirty="0"/>
              <a:t> </a:t>
            </a:r>
            <a:r>
              <a:rPr lang="ko-KR" altLang="en-US" sz="1600" spc="-5" dirty="0"/>
              <a:t>화학물질을</a:t>
            </a:r>
            <a:r>
              <a:rPr lang="ko-KR" altLang="en-US" sz="1600" spc="10" dirty="0"/>
              <a:t> </a:t>
            </a:r>
            <a:r>
              <a:rPr lang="ko-KR" altLang="en-US" sz="1600" spc="-5" dirty="0"/>
              <a:t>취급하는</a:t>
            </a:r>
            <a:r>
              <a:rPr lang="ko-KR" altLang="en-US" sz="1600" spc="20" dirty="0"/>
              <a:t> </a:t>
            </a:r>
            <a:r>
              <a:rPr lang="ko-KR" altLang="en-US" sz="1600" spc="-5" dirty="0"/>
              <a:t>작업장에서는</a:t>
            </a:r>
            <a:r>
              <a:rPr lang="ko-KR" altLang="en-US" sz="1600" spc="10" dirty="0"/>
              <a:t> </a:t>
            </a:r>
            <a:r>
              <a:rPr lang="ko-KR" altLang="en-US" sz="1600" spc="-5" dirty="0"/>
              <a:t>근로자의 </a:t>
            </a:r>
            <a:r>
              <a:rPr lang="ko-KR" altLang="en-US" sz="1600" spc="-550" dirty="0"/>
              <a:t> </a:t>
            </a:r>
            <a:r>
              <a:rPr lang="ko-KR" altLang="en-US" sz="1600" spc="-5" dirty="0"/>
              <a:t>피부를</a:t>
            </a:r>
            <a:r>
              <a:rPr lang="ko-KR" altLang="en-US" sz="1600" spc="10" dirty="0"/>
              <a:t> </a:t>
            </a:r>
            <a:r>
              <a:rPr lang="ko-KR" altLang="en-US" sz="1600" spc="-5" dirty="0"/>
              <a:t>보호할</a:t>
            </a:r>
            <a:r>
              <a:rPr lang="ko-KR" altLang="en-US" sz="1600" spc="10" dirty="0"/>
              <a:t> </a:t>
            </a:r>
            <a:r>
              <a:rPr lang="ko-KR" altLang="en-US" sz="1600" spc="-5" dirty="0"/>
              <a:t>수</a:t>
            </a:r>
            <a:r>
              <a:rPr lang="ko-KR" altLang="en-US" sz="1600" dirty="0"/>
              <a:t> </a:t>
            </a:r>
            <a:r>
              <a:rPr lang="ko-KR" altLang="en-US" sz="1600" spc="-5" dirty="0"/>
              <a:t>있는</a:t>
            </a:r>
            <a:r>
              <a:rPr lang="ko-KR" altLang="en-US" sz="1600" spc="10" dirty="0"/>
              <a:t> </a:t>
            </a:r>
            <a:r>
              <a:rPr lang="ko-KR" altLang="en-US" sz="1600" spc="-5" dirty="0"/>
              <a:t>기준에 적합한</a:t>
            </a:r>
            <a:r>
              <a:rPr lang="ko-KR" altLang="en-US" sz="1600" spc="10" dirty="0"/>
              <a:t> </a:t>
            </a:r>
            <a:r>
              <a:rPr lang="ko-KR" altLang="en-US" sz="1600" spc="-5" dirty="0"/>
              <a:t>피부보호크림을</a:t>
            </a:r>
            <a:r>
              <a:rPr lang="ko-KR" altLang="en-US" sz="1600" spc="25" dirty="0"/>
              <a:t> </a:t>
            </a:r>
            <a:r>
              <a:rPr lang="ko-KR" altLang="en-US" sz="1600" spc="-5" dirty="0"/>
              <a:t>지급하고</a:t>
            </a:r>
            <a:r>
              <a:rPr lang="ko-KR" altLang="en-US" sz="1600" spc="25" dirty="0"/>
              <a:t> </a:t>
            </a:r>
            <a:r>
              <a:rPr lang="ko-KR" altLang="en-US" sz="1600" spc="-5" dirty="0"/>
              <a:t>사용하도록</a:t>
            </a:r>
            <a:r>
              <a:rPr lang="ko-KR" altLang="en-US" sz="1600" spc="5" dirty="0"/>
              <a:t> </a:t>
            </a:r>
            <a:r>
              <a:rPr lang="ko-KR" altLang="en-US" sz="1600" spc="-5" dirty="0"/>
              <a:t>한다</a:t>
            </a:r>
            <a:r>
              <a:rPr lang="en-US" altLang="ko-KR" sz="1600" spc="-5" dirty="0"/>
              <a:t>.</a:t>
            </a:r>
          </a:p>
          <a:p>
            <a:pPr marL="20320">
              <a:lnSpc>
                <a:spcPct val="100000"/>
              </a:lnSpc>
              <a:spcBef>
                <a:spcPts val="960"/>
              </a:spcBef>
            </a:pPr>
            <a:r>
              <a:rPr lang="en-US" altLang="ko-KR" sz="1600" spc="-5" dirty="0"/>
              <a:t>(</a:t>
            </a:r>
            <a:r>
              <a:rPr lang="ko-KR" altLang="en-US" sz="1600" spc="-5" dirty="0"/>
              <a:t>산업안전보건기준에</a:t>
            </a:r>
            <a:r>
              <a:rPr lang="ko-KR" altLang="en-US" sz="1600" spc="25" dirty="0"/>
              <a:t> </a:t>
            </a:r>
            <a:r>
              <a:rPr lang="ko-KR" altLang="en-US" sz="1600" spc="-5" dirty="0"/>
              <a:t>관한</a:t>
            </a:r>
            <a:r>
              <a:rPr lang="ko-KR" altLang="en-US" sz="1600" spc="-15" dirty="0"/>
              <a:t> </a:t>
            </a:r>
            <a:r>
              <a:rPr lang="ko-KR" altLang="en-US" sz="1600" spc="-5" dirty="0"/>
              <a:t>규칙</a:t>
            </a:r>
            <a:r>
              <a:rPr lang="ko-KR" altLang="en-US" sz="1600" spc="5" dirty="0"/>
              <a:t> </a:t>
            </a:r>
            <a:r>
              <a:rPr lang="ko-KR" altLang="en-US" sz="1600" spc="-10" dirty="0"/>
              <a:t>제</a:t>
            </a:r>
            <a:r>
              <a:rPr lang="en-US" altLang="ko-KR" sz="1600" spc="-10" dirty="0"/>
              <a:t>451</a:t>
            </a:r>
            <a:r>
              <a:rPr lang="ko-KR" altLang="en-US" sz="1600" spc="-10" dirty="0"/>
              <a:t>조</a:t>
            </a:r>
            <a:r>
              <a:rPr lang="en-US" altLang="ko-KR" sz="1600" spc="-10" dirty="0"/>
              <a:t>)</a:t>
            </a:r>
          </a:p>
          <a:p>
            <a:pPr marL="20320">
              <a:lnSpc>
                <a:spcPct val="100000"/>
              </a:lnSpc>
              <a:spcBef>
                <a:spcPts val="960"/>
              </a:spcBef>
            </a:pPr>
            <a:r>
              <a:rPr lang="ko-KR" altLang="en-US" sz="1600" spc="-5" dirty="0"/>
              <a:t>사업장</a:t>
            </a:r>
            <a:r>
              <a:rPr lang="ko-KR" altLang="en-US" sz="1600" spc="10" dirty="0"/>
              <a:t> </a:t>
            </a:r>
            <a:r>
              <a:rPr lang="ko-KR" altLang="en-US" sz="1600" spc="-5" dirty="0"/>
              <a:t>내부의</a:t>
            </a:r>
            <a:r>
              <a:rPr lang="ko-KR" altLang="en-US" sz="1600" spc="5" dirty="0"/>
              <a:t> </a:t>
            </a:r>
            <a:r>
              <a:rPr lang="ko-KR" altLang="en-US" sz="1600" spc="-5" dirty="0"/>
              <a:t>온도와</a:t>
            </a:r>
            <a:r>
              <a:rPr lang="ko-KR" altLang="en-US" sz="1600" spc="5" dirty="0"/>
              <a:t> </a:t>
            </a:r>
            <a:r>
              <a:rPr lang="ko-KR" altLang="en-US" sz="1600" spc="-5" dirty="0"/>
              <a:t>습도를</a:t>
            </a:r>
            <a:r>
              <a:rPr lang="ko-KR" altLang="en-US" sz="1600" spc="10" dirty="0"/>
              <a:t> </a:t>
            </a:r>
            <a:r>
              <a:rPr lang="ko-KR" altLang="en-US" sz="1600" spc="-5" dirty="0"/>
              <a:t>적절하게</a:t>
            </a:r>
            <a:r>
              <a:rPr lang="ko-KR" altLang="en-US" sz="1600" spc="5" dirty="0"/>
              <a:t> </a:t>
            </a:r>
            <a:r>
              <a:rPr lang="ko-KR" altLang="en-US" sz="1600" spc="-5" dirty="0"/>
              <a:t>유지하고</a:t>
            </a:r>
            <a:r>
              <a:rPr lang="en-US" altLang="ko-KR" sz="1600" spc="-5" dirty="0"/>
              <a:t>,</a:t>
            </a:r>
            <a:r>
              <a:rPr lang="ko-KR" altLang="en-US" sz="1600" spc="5" dirty="0"/>
              <a:t> </a:t>
            </a:r>
            <a:r>
              <a:rPr lang="ko-KR" altLang="en-US" sz="1600" spc="-5" dirty="0"/>
              <a:t>사업장</a:t>
            </a:r>
            <a:r>
              <a:rPr lang="ko-KR" altLang="en-US" sz="1600" spc="10" dirty="0"/>
              <a:t> </a:t>
            </a:r>
            <a:r>
              <a:rPr lang="ko-KR" altLang="en-US" sz="1600" spc="-5" dirty="0"/>
              <a:t>내부의</a:t>
            </a:r>
            <a:r>
              <a:rPr lang="ko-KR" altLang="en-US" sz="1600" spc="10" dirty="0"/>
              <a:t> </a:t>
            </a:r>
            <a:r>
              <a:rPr lang="ko-KR" altLang="en-US" sz="1600" spc="-5" dirty="0"/>
              <a:t>화학물질과</a:t>
            </a:r>
            <a:r>
              <a:rPr lang="ko-KR" altLang="en-US" sz="1600" spc="5" dirty="0"/>
              <a:t> </a:t>
            </a:r>
            <a:r>
              <a:rPr lang="ko-KR" altLang="en-US" sz="1600" spc="-5" dirty="0"/>
              <a:t>분진을</a:t>
            </a:r>
            <a:r>
              <a:rPr lang="ko-KR" altLang="en-US" sz="1600" spc="10" dirty="0"/>
              <a:t> </a:t>
            </a:r>
            <a:r>
              <a:rPr lang="ko-KR" altLang="en-US" sz="1600" spc="-5" dirty="0"/>
              <a:t>제거해야</a:t>
            </a:r>
            <a:r>
              <a:rPr lang="ko-KR" altLang="en-US" sz="1600" spc="5" dirty="0"/>
              <a:t> </a:t>
            </a:r>
            <a:r>
              <a:rPr lang="ko-KR" altLang="en-US" sz="1600" spc="-5" dirty="0"/>
              <a:t>한다</a:t>
            </a:r>
            <a:r>
              <a:rPr lang="en-US" altLang="ko-KR" sz="1600" spc="-5" dirty="0"/>
              <a:t>.</a:t>
            </a:r>
          </a:p>
          <a:p>
            <a:r>
              <a:rPr lang="ko-KR" altLang="en-US" sz="1600" spc="-5" dirty="0">
                <a:solidFill>
                  <a:srgbClr val="1F1F1F"/>
                </a:solidFill>
                <a:latin typeface="맑은 고딕"/>
                <a:cs typeface="맑은 고딕"/>
              </a:rPr>
              <a:t>사업주는</a:t>
            </a:r>
            <a:r>
              <a:rPr lang="ko-KR" altLang="en-US" sz="1600" dirty="0">
                <a:solidFill>
                  <a:srgbClr val="1F1F1F"/>
                </a:solidFill>
                <a:latin typeface="맑은 고딕"/>
                <a:cs typeface="맑은 고딕"/>
              </a:rPr>
              <a:t> </a:t>
            </a:r>
            <a:r>
              <a:rPr lang="ko-KR" altLang="en-US" sz="1600" spc="-5" dirty="0">
                <a:solidFill>
                  <a:srgbClr val="1F1F1F"/>
                </a:solidFill>
                <a:latin typeface="맑은 고딕"/>
                <a:cs typeface="맑은 고딕"/>
              </a:rPr>
              <a:t>근로자에게</a:t>
            </a:r>
            <a:r>
              <a:rPr lang="ko-KR" altLang="en-US" sz="1600" spc="15" dirty="0">
                <a:solidFill>
                  <a:srgbClr val="1F1F1F"/>
                </a:solidFill>
                <a:latin typeface="맑은 고딕"/>
                <a:cs typeface="맑은 고딕"/>
              </a:rPr>
              <a:t> </a:t>
            </a:r>
            <a:r>
              <a:rPr lang="ko-KR" altLang="en-US" sz="1600" spc="-5" dirty="0">
                <a:solidFill>
                  <a:srgbClr val="1F1F1F"/>
                </a:solidFill>
                <a:latin typeface="맑은 고딕"/>
                <a:cs typeface="맑은 고딕"/>
              </a:rPr>
              <a:t>피부질환을</a:t>
            </a:r>
            <a:r>
              <a:rPr lang="ko-KR" altLang="en-US" sz="1600" spc="5" dirty="0">
                <a:solidFill>
                  <a:srgbClr val="1F1F1F"/>
                </a:solidFill>
                <a:latin typeface="맑은 고딕"/>
                <a:cs typeface="맑은 고딕"/>
              </a:rPr>
              <a:t> </a:t>
            </a:r>
            <a:r>
              <a:rPr lang="ko-KR" altLang="en-US" sz="1600" spc="-5" dirty="0">
                <a:solidFill>
                  <a:srgbClr val="1F1F1F"/>
                </a:solidFill>
                <a:latin typeface="맑은 고딕"/>
                <a:cs typeface="맑은 고딕"/>
              </a:rPr>
              <a:t>예방하기</a:t>
            </a:r>
            <a:r>
              <a:rPr lang="ko-KR" altLang="en-US" sz="1600" spc="15" dirty="0">
                <a:solidFill>
                  <a:srgbClr val="1F1F1F"/>
                </a:solidFill>
                <a:latin typeface="맑은 고딕"/>
                <a:cs typeface="맑은 고딕"/>
              </a:rPr>
              <a:t> </a:t>
            </a:r>
            <a:r>
              <a:rPr lang="ko-KR" altLang="en-US" sz="1600" spc="-5" dirty="0">
                <a:solidFill>
                  <a:srgbClr val="1F1F1F"/>
                </a:solidFill>
                <a:latin typeface="맑은 고딕"/>
                <a:cs typeface="맑은 고딕"/>
              </a:rPr>
              <a:t>위한</a:t>
            </a:r>
            <a:r>
              <a:rPr lang="ko-KR" altLang="en-US" sz="1600" spc="-15" dirty="0">
                <a:solidFill>
                  <a:srgbClr val="1F1F1F"/>
                </a:solidFill>
                <a:latin typeface="맑은 고딕"/>
                <a:cs typeface="맑은 고딕"/>
              </a:rPr>
              <a:t> </a:t>
            </a:r>
            <a:r>
              <a:rPr lang="ko-KR" altLang="en-US" sz="1600" spc="-5" dirty="0">
                <a:solidFill>
                  <a:srgbClr val="1F1F1F"/>
                </a:solidFill>
                <a:latin typeface="맑은 고딕"/>
                <a:cs typeface="맑은 고딕"/>
              </a:rPr>
              <a:t>교육을</a:t>
            </a:r>
            <a:r>
              <a:rPr lang="ko-KR" altLang="en-US" sz="1600" spc="5" dirty="0">
                <a:solidFill>
                  <a:srgbClr val="1F1F1F"/>
                </a:solidFill>
                <a:latin typeface="맑은 고딕"/>
                <a:cs typeface="맑은 고딕"/>
              </a:rPr>
              <a:t> </a:t>
            </a:r>
            <a:r>
              <a:rPr lang="ko-KR" altLang="en-US" sz="1600" spc="-5" dirty="0">
                <a:solidFill>
                  <a:srgbClr val="1F1F1F"/>
                </a:solidFill>
                <a:latin typeface="맑은 고딕"/>
                <a:cs typeface="맑은 고딕"/>
              </a:rPr>
              <a:t>실시하고</a:t>
            </a:r>
            <a:r>
              <a:rPr lang="en-US" altLang="ko-KR" sz="1600" spc="-5" dirty="0">
                <a:solidFill>
                  <a:srgbClr val="1F1F1F"/>
                </a:solidFill>
                <a:latin typeface="맑은 고딕"/>
                <a:cs typeface="맑은 고딕"/>
              </a:rPr>
              <a:t>, </a:t>
            </a:r>
            <a:r>
              <a:rPr lang="ko-KR" altLang="en-US" sz="1600" b="1" spc="-5" dirty="0">
                <a:solidFill>
                  <a:srgbClr val="1F1F1F"/>
                </a:solidFill>
                <a:highlight>
                  <a:srgbClr val="FFFF00"/>
                </a:highlight>
                <a:latin typeface="맑은 고딕"/>
                <a:cs typeface="맑은 고딕"/>
              </a:rPr>
              <a:t>근로자의</a:t>
            </a:r>
            <a:r>
              <a:rPr lang="ko-KR" altLang="en-US" sz="1600" b="1" spc="10" dirty="0">
                <a:solidFill>
                  <a:srgbClr val="1F1F1F"/>
                </a:solidFill>
                <a:highlight>
                  <a:srgbClr val="FFFF00"/>
                </a:highlight>
                <a:latin typeface="맑은 고딕"/>
                <a:cs typeface="맑은 고딕"/>
              </a:rPr>
              <a:t> </a:t>
            </a:r>
            <a:r>
              <a:rPr lang="ko-KR" altLang="en-US" sz="1600" b="1" spc="-5" dirty="0">
                <a:solidFill>
                  <a:srgbClr val="1F1F1F"/>
                </a:solidFill>
                <a:highlight>
                  <a:srgbClr val="FFFF00"/>
                </a:highlight>
                <a:latin typeface="맑은 고딕"/>
                <a:cs typeface="맑은 고딕"/>
              </a:rPr>
              <a:t>피부를</a:t>
            </a:r>
            <a:r>
              <a:rPr lang="ko-KR" altLang="en-US" sz="1600" b="1" spc="-10" dirty="0">
                <a:solidFill>
                  <a:srgbClr val="1F1F1F"/>
                </a:solidFill>
                <a:highlight>
                  <a:srgbClr val="FFFF00"/>
                </a:highlight>
                <a:latin typeface="맑은 고딕"/>
                <a:cs typeface="맑은 고딕"/>
              </a:rPr>
              <a:t> </a:t>
            </a:r>
            <a:r>
              <a:rPr lang="ko-KR" altLang="en-US" sz="1600" b="1" spc="-5" dirty="0">
                <a:solidFill>
                  <a:srgbClr val="1F1F1F"/>
                </a:solidFill>
                <a:highlight>
                  <a:srgbClr val="FFFF00"/>
                </a:highlight>
                <a:latin typeface="맑은 고딕"/>
                <a:cs typeface="맑은 고딕"/>
              </a:rPr>
              <a:t>측정하고</a:t>
            </a:r>
            <a:r>
              <a:rPr lang="ko-KR" altLang="en-US" sz="1600" b="1" spc="15" dirty="0">
                <a:solidFill>
                  <a:srgbClr val="1F1F1F"/>
                </a:solidFill>
                <a:highlight>
                  <a:srgbClr val="FFFF00"/>
                </a:highlight>
                <a:latin typeface="맑은 고딕"/>
                <a:cs typeface="맑은 고딕"/>
              </a:rPr>
              <a:t> </a:t>
            </a:r>
            <a:r>
              <a:rPr lang="ko-KR" altLang="en-US" sz="1600" b="1" spc="-5" dirty="0">
                <a:solidFill>
                  <a:srgbClr val="1F1F1F"/>
                </a:solidFill>
                <a:highlight>
                  <a:srgbClr val="FFFF00"/>
                </a:highlight>
                <a:latin typeface="맑은 고딕"/>
                <a:cs typeface="맑은 고딕"/>
              </a:rPr>
              <a:t>관리하여 직업성</a:t>
            </a:r>
            <a:r>
              <a:rPr lang="ko-KR" altLang="en-US" sz="1600" b="1" spc="5" dirty="0">
                <a:solidFill>
                  <a:srgbClr val="1F1F1F"/>
                </a:solidFill>
                <a:highlight>
                  <a:srgbClr val="FFFF00"/>
                </a:highlight>
                <a:latin typeface="맑은 고딕"/>
                <a:cs typeface="맑은 고딕"/>
              </a:rPr>
              <a:t> </a:t>
            </a:r>
            <a:r>
              <a:rPr lang="ko-KR" altLang="en-US" sz="1600" b="1" spc="-5" dirty="0">
                <a:solidFill>
                  <a:srgbClr val="1F1F1F"/>
                </a:solidFill>
                <a:highlight>
                  <a:srgbClr val="FFFF00"/>
                </a:highlight>
                <a:latin typeface="맑은 고딕"/>
                <a:cs typeface="맑은 고딕"/>
              </a:rPr>
              <a:t>피부질환</a:t>
            </a:r>
            <a:r>
              <a:rPr lang="ko-KR" altLang="en-US" sz="1600" b="1" spc="10" dirty="0">
                <a:solidFill>
                  <a:srgbClr val="1F1F1F"/>
                </a:solidFill>
                <a:highlight>
                  <a:srgbClr val="FFFF00"/>
                </a:highlight>
                <a:latin typeface="맑은 고딕"/>
                <a:cs typeface="맑은 고딕"/>
              </a:rPr>
              <a:t> </a:t>
            </a:r>
            <a:r>
              <a:rPr lang="ko-KR" altLang="en-US" sz="1600" b="1" spc="-5" dirty="0">
                <a:solidFill>
                  <a:srgbClr val="1F1F1F"/>
                </a:solidFill>
                <a:highlight>
                  <a:srgbClr val="FFFF00"/>
                </a:highlight>
                <a:latin typeface="맑은 고딕"/>
                <a:cs typeface="맑은 고딕"/>
              </a:rPr>
              <a:t>발생전에</a:t>
            </a:r>
            <a:r>
              <a:rPr lang="ko-KR" altLang="en-US" sz="1600" b="1" spc="5" dirty="0">
                <a:solidFill>
                  <a:srgbClr val="1F1F1F"/>
                </a:solidFill>
                <a:highlight>
                  <a:srgbClr val="FFFF00"/>
                </a:highlight>
                <a:latin typeface="맑은 고딕"/>
                <a:cs typeface="맑은 고딕"/>
              </a:rPr>
              <a:t> </a:t>
            </a:r>
            <a:r>
              <a:rPr lang="ko-KR" altLang="en-US" sz="1600" b="1" spc="-5" dirty="0">
                <a:solidFill>
                  <a:srgbClr val="1F1F1F"/>
                </a:solidFill>
                <a:highlight>
                  <a:srgbClr val="FFFF00"/>
                </a:highlight>
                <a:latin typeface="맑은 고딕"/>
                <a:cs typeface="맑은 고딕"/>
              </a:rPr>
              <a:t>적절한</a:t>
            </a:r>
            <a:r>
              <a:rPr lang="ko-KR" altLang="en-US" sz="1600" b="1" spc="10" dirty="0">
                <a:solidFill>
                  <a:srgbClr val="1F1F1F"/>
                </a:solidFill>
                <a:highlight>
                  <a:srgbClr val="FFFF00"/>
                </a:highlight>
                <a:latin typeface="맑은 고딕"/>
                <a:cs typeface="맑은 고딕"/>
              </a:rPr>
              <a:t> </a:t>
            </a:r>
            <a:r>
              <a:rPr lang="ko-KR" altLang="en-US" sz="1600" b="1" spc="-5" dirty="0">
                <a:solidFill>
                  <a:srgbClr val="1F1F1F"/>
                </a:solidFill>
                <a:highlight>
                  <a:srgbClr val="FFFF00"/>
                </a:highlight>
                <a:latin typeface="맑은 고딕"/>
                <a:cs typeface="맑은 고딕"/>
              </a:rPr>
              <a:t>치료를</a:t>
            </a:r>
            <a:r>
              <a:rPr lang="ko-KR" altLang="en-US" sz="1600" b="1" spc="10" dirty="0">
                <a:solidFill>
                  <a:srgbClr val="1F1F1F"/>
                </a:solidFill>
                <a:highlight>
                  <a:srgbClr val="FFFF00"/>
                </a:highlight>
                <a:latin typeface="맑은 고딕"/>
                <a:cs typeface="맑은 고딕"/>
              </a:rPr>
              <a:t> </a:t>
            </a:r>
            <a:r>
              <a:rPr lang="ko-KR" altLang="en-US" sz="1600" b="1" spc="-5" dirty="0">
                <a:solidFill>
                  <a:srgbClr val="1F1F1F"/>
                </a:solidFill>
                <a:highlight>
                  <a:srgbClr val="FFFF00"/>
                </a:highlight>
                <a:latin typeface="맑은 고딕"/>
                <a:cs typeface="맑은 고딕"/>
              </a:rPr>
              <a:t>받을</a:t>
            </a:r>
            <a:r>
              <a:rPr lang="ko-KR" altLang="en-US" sz="1600" b="1" dirty="0">
                <a:solidFill>
                  <a:srgbClr val="1F1F1F"/>
                </a:solidFill>
                <a:highlight>
                  <a:srgbClr val="FFFF00"/>
                </a:highlight>
                <a:latin typeface="맑은 고딕"/>
                <a:cs typeface="맑은 고딕"/>
              </a:rPr>
              <a:t> </a:t>
            </a:r>
            <a:r>
              <a:rPr lang="ko-KR" altLang="en-US" sz="1600" b="1" spc="-5" dirty="0">
                <a:solidFill>
                  <a:srgbClr val="1F1F1F"/>
                </a:solidFill>
                <a:highlight>
                  <a:srgbClr val="FFFF00"/>
                </a:highlight>
                <a:latin typeface="맑은 고딕"/>
                <a:cs typeface="맑은 고딕"/>
              </a:rPr>
              <a:t>수 있는</a:t>
            </a:r>
            <a:r>
              <a:rPr lang="ko-KR" altLang="en-US" sz="1600" b="1" spc="5" dirty="0">
                <a:solidFill>
                  <a:srgbClr val="1F1F1F"/>
                </a:solidFill>
                <a:highlight>
                  <a:srgbClr val="FFFF00"/>
                </a:highlight>
                <a:latin typeface="맑은 고딕"/>
                <a:cs typeface="맑은 고딕"/>
              </a:rPr>
              <a:t> </a:t>
            </a:r>
            <a:r>
              <a:rPr lang="ko-KR" altLang="en-US" sz="1600" b="1" spc="-5" dirty="0">
                <a:solidFill>
                  <a:srgbClr val="1F1F1F"/>
                </a:solidFill>
                <a:highlight>
                  <a:srgbClr val="FFFF00"/>
                </a:highlight>
                <a:latin typeface="맑은 고딕"/>
                <a:cs typeface="맑은 고딕"/>
              </a:rPr>
              <a:t>보건예방의</a:t>
            </a:r>
            <a:r>
              <a:rPr lang="ko-KR" altLang="en-US" sz="1600" b="1" spc="15" dirty="0">
                <a:solidFill>
                  <a:srgbClr val="1F1F1F"/>
                </a:solidFill>
                <a:highlight>
                  <a:srgbClr val="FFFF00"/>
                </a:highlight>
                <a:latin typeface="맑은 고딕"/>
                <a:cs typeface="맑은 고딕"/>
              </a:rPr>
              <a:t> </a:t>
            </a:r>
            <a:r>
              <a:rPr lang="ko-KR" altLang="en-US" sz="1600" b="1" spc="-5" dirty="0">
                <a:solidFill>
                  <a:srgbClr val="1F1F1F"/>
                </a:solidFill>
                <a:highlight>
                  <a:srgbClr val="FFFF00"/>
                </a:highlight>
                <a:latin typeface="맑은 고딕"/>
                <a:cs typeface="맑은 고딕"/>
              </a:rPr>
              <a:t>스마트안전제품을</a:t>
            </a:r>
            <a:r>
              <a:rPr lang="ko-KR" altLang="en-US" sz="1600" b="1" spc="30" dirty="0">
                <a:solidFill>
                  <a:srgbClr val="1F1F1F"/>
                </a:solidFill>
                <a:highlight>
                  <a:srgbClr val="FFFF00"/>
                </a:highlight>
                <a:latin typeface="맑은 고딕"/>
                <a:cs typeface="맑은 고딕"/>
              </a:rPr>
              <a:t> </a:t>
            </a:r>
            <a:r>
              <a:rPr lang="ko-KR" altLang="en-US" sz="1600" b="1" spc="-5" dirty="0">
                <a:solidFill>
                  <a:srgbClr val="1F1F1F"/>
                </a:solidFill>
                <a:highlight>
                  <a:srgbClr val="FFFF00"/>
                </a:highlight>
                <a:latin typeface="맑은 고딕"/>
                <a:cs typeface="맑은 고딕"/>
              </a:rPr>
              <a:t>적용하여</a:t>
            </a:r>
            <a:r>
              <a:rPr lang="ko-KR" altLang="en-US" sz="1600" b="1" spc="15" dirty="0">
                <a:solidFill>
                  <a:srgbClr val="1F1F1F"/>
                </a:solidFill>
                <a:highlight>
                  <a:srgbClr val="FFFF00"/>
                </a:highlight>
                <a:latin typeface="맑은 고딕"/>
                <a:cs typeface="맑은 고딕"/>
              </a:rPr>
              <a:t> </a:t>
            </a:r>
            <a:r>
              <a:rPr lang="ko-KR" altLang="en-US" sz="1600" b="1" spc="-5" dirty="0">
                <a:solidFill>
                  <a:srgbClr val="1F1F1F"/>
                </a:solidFill>
                <a:highlight>
                  <a:srgbClr val="FFFF00"/>
                </a:highlight>
                <a:latin typeface="맑은 고딕"/>
                <a:cs typeface="맑은 고딕"/>
              </a:rPr>
              <a:t>안전한</a:t>
            </a:r>
            <a:r>
              <a:rPr lang="ko-KR" altLang="en-US" sz="1600" b="1" spc="5" dirty="0">
                <a:solidFill>
                  <a:srgbClr val="1F1F1F"/>
                </a:solidFill>
                <a:highlight>
                  <a:srgbClr val="FFFF00"/>
                </a:highlight>
                <a:latin typeface="맑은 고딕"/>
                <a:cs typeface="맑은 고딕"/>
              </a:rPr>
              <a:t> </a:t>
            </a:r>
            <a:r>
              <a:rPr lang="ko-KR" altLang="en-US" sz="1600" b="1" spc="-5" dirty="0">
                <a:solidFill>
                  <a:srgbClr val="1F1F1F"/>
                </a:solidFill>
                <a:highlight>
                  <a:srgbClr val="FFFF00"/>
                </a:highlight>
                <a:latin typeface="맑은 고딕"/>
                <a:cs typeface="맑은 고딕"/>
              </a:rPr>
              <a:t>일터를</a:t>
            </a:r>
            <a:r>
              <a:rPr lang="ko-KR" altLang="en-US" sz="1600" b="1" spc="5" dirty="0">
                <a:solidFill>
                  <a:srgbClr val="1F1F1F"/>
                </a:solidFill>
                <a:highlight>
                  <a:srgbClr val="FFFF00"/>
                </a:highlight>
                <a:latin typeface="맑은 고딕"/>
                <a:cs typeface="맑은 고딕"/>
              </a:rPr>
              <a:t> </a:t>
            </a:r>
            <a:r>
              <a:rPr lang="ko-KR" altLang="en-US" sz="1600" b="1" spc="-5" dirty="0">
                <a:solidFill>
                  <a:srgbClr val="1F1F1F"/>
                </a:solidFill>
                <a:highlight>
                  <a:srgbClr val="FFFF00"/>
                </a:highlight>
                <a:latin typeface="맑은 고딕"/>
                <a:cs typeface="맑은 고딕"/>
              </a:rPr>
              <a:t>만들</a:t>
            </a:r>
            <a:r>
              <a:rPr lang="ko-KR" altLang="en-US" sz="1600" b="1" dirty="0">
                <a:solidFill>
                  <a:srgbClr val="1F1F1F"/>
                </a:solidFill>
                <a:highlight>
                  <a:srgbClr val="FFFF00"/>
                </a:highlight>
                <a:latin typeface="맑은 고딕"/>
                <a:cs typeface="맑은 고딕"/>
              </a:rPr>
              <a:t> </a:t>
            </a:r>
            <a:r>
              <a:rPr lang="ko-KR" altLang="en-US" sz="1600" b="1" spc="-5" dirty="0">
                <a:solidFill>
                  <a:srgbClr val="1F1F1F"/>
                </a:solidFill>
                <a:highlight>
                  <a:srgbClr val="FFFF00"/>
                </a:highlight>
                <a:latin typeface="맑은 고딕"/>
                <a:cs typeface="맑은 고딕"/>
              </a:rPr>
              <a:t>수</a:t>
            </a:r>
            <a:r>
              <a:rPr lang="ko-KR" altLang="en-US" sz="1600" b="1" spc="10" dirty="0">
                <a:solidFill>
                  <a:srgbClr val="1F1F1F"/>
                </a:solidFill>
                <a:highlight>
                  <a:srgbClr val="FFFF00"/>
                </a:highlight>
                <a:latin typeface="맑은 고딕"/>
                <a:cs typeface="맑은 고딕"/>
              </a:rPr>
              <a:t> </a:t>
            </a:r>
            <a:r>
              <a:rPr lang="ko-KR" altLang="en-US" sz="1600" b="1" spc="-5" dirty="0">
                <a:solidFill>
                  <a:srgbClr val="1F1F1F"/>
                </a:solidFill>
                <a:highlight>
                  <a:srgbClr val="FFFF00"/>
                </a:highlight>
                <a:latin typeface="맑은 고딕"/>
                <a:cs typeface="맑은 고딕"/>
              </a:rPr>
              <a:t>있다</a:t>
            </a:r>
            <a:r>
              <a:rPr lang="en-US" altLang="ko-KR" sz="1600" b="1" spc="-5" dirty="0">
                <a:solidFill>
                  <a:srgbClr val="1F1F1F"/>
                </a:solidFill>
                <a:highlight>
                  <a:srgbClr val="FFFF00"/>
                </a:highlight>
                <a:latin typeface="맑은 고딕"/>
                <a:cs typeface="맑은 고딕"/>
              </a:rPr>
              <a:t>.</a:t>
            </a:r>
            <a:endParaRPr lang="ko-KR" altLang="en-US" sz="1600" b="1" dirty="0">
              <a:highlight>
                <a:srgbClr val="FFFF00"/>
              </a:highlight>
              <a:latin typeface="맑은 고딕"/>
              <a:cs typeface="맑은 고딕"/>
            </a:endParaRPr>
          </a:p>
        </p:txBody>
      </p:sp>
    </p:spTree>
    <p:extLst>
      <p:ext uri="{BB962C8B-B14F-4D97-AF65-F5344CB8AC3E}">
        <p14:creationId xmlns:p14="http://schemas.microsoft.com/office/powerpoint/2010/main" val="2675545875"/>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6889</TotalTime>
  <Words>886</Words>
  <Application>Microsoft Office PowerPoint</Application>
  <PresentationFormat>와이드스크린</PresentationFormat>
  <Paragraphs>120</Paragraphs>
  <Slides>18</Slides>
  <Notes>0</Notes>
  <HiddenSlides>0</HiddenSlides>
  <MMClips>0</MMClips>
  <ScaleCrop>false</ScaleCrop>
  <HeadingPairs>
    <vt:vector size="6" baseType="variant">
      <vt:variant>
        <vt:lpstr>사용한 글꼴</vt:lpstr>
      </vt:variant>
      <vt:variant>
        <vt:i4>3</vt:i4>
      </vt:variant>
      <vt:variant>
        <vt:lpstr>테마</vt:lpstr>
      </vt:variant>
      <vt:variant>
        <vt:i4>1</vt:i4>
      </vt:variant>
      <vt:variant>
        <vt:lpstr>슬라이드 제목</vt:lpstr>
      </vt:variant>
      <vt:variant>
        <vt:i4>18</vt:i4>
      </vt:variant>
    </vt:vector>
  </HeadingPairs>
  <TitlesOfParts>
    <vt:vector size="22" baseType="lpstr">
      <vt:lpstr>맑은 고딕</vt:lpstr>
      <vt:lpstr>Arial</vt:lpstr>
      <vt:lpstr>Calibri</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user</dc:creator>
  <cp:lastModifiedBy>fud</cp:lastModifiedBy>
  <cp:revision>267</cp:revision>
  <dcterms:created xsi:type="dcterms:W3CDTF">2023-03-30T06:49:35Z</dcterms:created>
  <dcterms:modified xsi:type="dcterms:W3CDTF">2023-06-26T04:57:02Z</dcterms:modified>
</cp:coreProperties>
</file>